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4"/>
  </p:notesMasterIdLst>
  <p:sldIdLst>
    <p:sldId id="256" r:id="rId2"/>
    <p:sldId id="334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28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53" autoAdjust="0"/>
    <p:restoredTop sz="95934"/>
  </p:normalViewPr>
  <p:slideViewPr>
    <p:cSldViewPr snapToGrid="0">
      <p:cViewPr varScale="1">
        <p:scale>
          <a:sx n="88" d="100"/>
          <a:sy n="88" d="100"/>
        </p:scale>
        <p:origin x="21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420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B9078-1FF0-4699-88E2-59AF8E51EDEA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9B9A3-A92B-4178-9791-65D4ECBE934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838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9B9A3-A92B-4178-9791-65D4ECBE934F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6893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10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371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11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1785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12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513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13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196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14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2738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15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8770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16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0743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17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7138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18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0668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19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0044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9B9A3-A92B-4178-9791-65D4ECBE934F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3264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20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3807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21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9428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22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7497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23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0188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24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9434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25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5094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26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7309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27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6926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28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5675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29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3071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8041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30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6072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31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7731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32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8082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33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50338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34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417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35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0762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36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5405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37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297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38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6024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39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801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4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7871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40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4132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41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="" xmlns:a16="http://schemas.microsoft.com/office/drawing/2014/main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693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5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835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6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6156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7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921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8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5929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6E5AF-6CA3-4096-874B-DC808E41FC0E}" type="slidenum">
              <a:rPr lang="tr-TR" smtClean="0"/>
              <a:t>9</a:t>
            </a:fld>
            <a:endParaRPr lang="tr-TR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xmlns="" id="{B2FD7BD3-91A9-473B-B03D-FBA90891D7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5249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767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812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4729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049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6871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8919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571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8965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534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2152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5769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0709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385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162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20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969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437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12FC3-561B-403E-AEAB-E0B21CCD5604}" type="datetimeFigureOut">
              <a:rPr lang="tr-TR" smtClean="0"/>
              <a:t>31.01.2024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51AC6-EB13-4278-B65B-BBADB782E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033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18" Type="http://schemas.openxmlformats.org/officeDocument/2006/relationships/image" Target="../media/image2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xmlns="" id="{CAB974F7-9645-4190-98F7-468DC284AC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Dr. </a:t>
            </a:r>
            <a:r>
              <a:rPr lang="tr-TR" dirty="0" err="1" smtClean="0"/>
              <a:t>Öğr</a:t>
            </a:r>
            <a:r>
              <a:rPr lang="tr-TR" dirty="0" smtClean="0"/>
              <a:t>. Üyesi Furkan </a:t>
            </a:r>
            <a:r>
              <a:rPr lang="tr-TR" dirty="0"/>
              <a:t>ÇAKMAK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xmlns="" id="{AA795226-8C7D-4575-AD50-B52374E505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921" y="1903191"/>
            <a:ext cx="2864958" cy="3051617"/>
          </a:xfrm>
          <a:prstGeom prst="rect">
            <a:avLst/>
          </a:prstGeom>
        </p:spPr>
      </p:pic>
      <p:sp>
        <p:nvSpPr>
          <p:cNvPr id="6" name="Unvan 1">
            <a:extLst>
              <a:ext uri="{FF2B5EF4-FFF2-40B4-BE49-F238E27FC236}">
                <a16:creationId xmlns="" xmlns:a16="http://schemas.microsoft.com/office/drawing/2014/main" id="{1FA19C6F-2922-4005-B83C-997B6D5FB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6942" y="2588216"/>
            <a:ext cx="8979464" cy="1658319"/>
          </a:xfrm>
        </p:spPr>
        <p:txBody>
          <a:bodyPr/>
          <a:lstStyle/>
          <a:p>
            <a:r>
              <a:rPr lang="tr-TR" sz="3200" dirty="0"/>
              <a:t>Data </a:t>
            </a:r>
            <a:r>
              <a:rPr lang="tr-TR" sz="3200" dirty="0" smtClean="0"/>
              <a:t>Communication and Computer Network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BLM3051</a:t>
            </a:r>
          </a:p>
        </p:txBody>
      </p:sp>
    </p:spTree>
    <p:extLst>
      <p:ext uri="{BB962C8B-B14F-4D97-AF65-F5344CB8AC3E}">
        <p14:creationId xmlns:p14="http://schemas.microsoft.com/office/powerpoint/2010/main" val="4034257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Guided</a:t>
            </a:r>
            <a:r>
              <a:rPr lang="tr-TR" dirty="0"/>
              <a:t> Media – Fiber </a:t>
            </a:r>
            <a:r>
              <a:rPr lang="tr-TR" dirty="0" err="1"/>
              <a:t>Optic</a:t>
            </a:r>
            <a:r>
              <a:rPr lang="tr-TR" dirty="0"/>
              <a:t> </a:t>
            </a:r>
            <a:r>
              <a:rPr lang="tr-TR" dirty="0" err="1"/>
              <a:t>Cabels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İçerik Yer Tutucusu 2">
                <a:extLst>
                  <a:ext uri="{FF2B5EF4-FFF2-40B4-BE49-F238E27FC236}">
                    <a16:creationId xmlns:a16="http://schemas.microsoft.com/office/drawing/2014/main" xmlns="" id="{371C8042-3857-8C4F-ADCE-52A58F3B9C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8074" y="2210077"/>
                <a:ext cx="10584020" cy="42441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tr-TR" dirty="0"/>
                  <a:t>Single </a:t>
                </a:r>
                <a:r>
                  <a:rPr lang="tr-TR" dirty="0" err="1"/>
                  <a:t>Mode</a:t>
                </a:r>
                <a:r>
                  <a:rPr lang="tr-TR" dirty="0"/>
                  <a:t> Fiber (SMF)</a:t>
                </a:r>
              </a:p>
              <a:p>
                <a:pPr lvl="1" algn="just"/>
                <a:r>
                  <a:rPr lang="tr-TR" b="1" dirty="0" err="1"/>
                  <a:t>Core</a:t>
                </a:r>
                <a:r>
                  <a:rPr lang="tr-TR" b="1" dirty="0"/>
                  <a:t>: </a:t>
                </a:r>
                <a:r>
                  <a:rPr lang="tr-TR" dirty="0"/>
                  <a:t>9 </a:t>
                </a:r>
                <a:r>
                  <a:rPr lang="tr-TR" dirty="0" err="1"/>
                  <a:t>μm</a:t>
                </a:r>
                <a:r>
                  <a:rPr lang="tr-TR" dirty="0"/>
                  <a:t> </a:t>
                </a:r>
              </a:p>
              <a:p>
                <a:pPr lvl="1" algn="just"/>
                <a:r>
                  <a:rPr lang="tr-TR" dirty="0" err="1"/>
                  <a:t>Light</a:t>
                </a:r>
                <a:r>
                  <a:rPr lang="tr-TR" dirty="0"/>
                  <a:t> </a:t>
                </a:r>
                <a:r>
                  <a:rPr lang="tr-TR" dirty="0" err="1"/>
                  <a:t>wavelength</a:t>
                </a:r>
                <a:r>
                  <a:rPr lang="tr-TR" dirty="0"/>
                  <a:t>: 1.3 – 1.5 </a:t>
                </a:r>
                <a:r>
                  <a:rPr lang="tr-TR" dirty="0" err="1"/>
                  <a:t>μm</a:t>
                </a:r>
                <a:endParaRPr lang="tr-TR" dirty="0"/>
              </a:p>
              <a:p>
                <a:pPr lvl="1" algn="just"/>
                <a:r>
                  <a:rPr lang="tr-TR" dirty="0"/>
                  <a:t>1.3 </a:t>
                </a:r>
                <a:r>
                  <a:rPr lang="tr-TR" dirty="0" err="1"/>
                  <a:t>μm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tr-TR" dirty="0"/>
                  <a:t> 9 </a:t>
                </a:r>
                <a:r>
                  <a:rPr lang="tr-TR" dirty="0" err="1"/>
                  <a:t>μm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tr-TR" dirty="0"/>
                  <a:t> Transmission is carried out as a single, </a:t>
                </a:r>
                <a:r>
                  <a:rPr lang="tr-TR" dirty="0" err="1"/>
                  <a:t>unbreakable</a:t>
                </a:r>
                <a:r>
                  <a:rPr lang="tr-TR" dirty="0"/>
                  <a:t> </a:t>
                </a:r>
                <a:r>
                  <a:rPr lang="tr-TR" dirty="0" err="1"/>
                  <a:t>beam</a:t>
                </a:r>
                <a:endParaRPr lang="tr-TR" dirty="0"/>
              </a:p>
              <a:p>
                <a:pPr algn="just"/>
                <a:endParaRPr lang="tr-TR" dirty="0"/>
              </a:p>
            </p:txBody>
          </p:sp>
        </mc:Choice>
        <mc:Fallback xmlns="">
          <p:sp>
            <p:nvSpPr>
              <p:cNvPr id="21" name="İçerik Yer Tutucusu 2">
                <a:extLst>
                  <a:ext uri="{FF2B5EF4-FFF2-40B4-BE49-F238E27FC236}">
                    <a16:creationId xmlns:a16="http://schemas.microsoft.com/office/drawing/2014/main" id="{371C8042-3857-8C4F-ADCE-52A58F3B9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74" y="2210077"/>
                <a:ext cx="10584020" cy="4244128"/>
              </a:xfrm>
              <a:prstGeom prst="rect">
                <a:avLst/>
              </a:prstGeom>
              <a:blipFill>
                <a:blip r:embed="rId3"/>
                <a:stretch>
                  <a:fillRect l="-719" t="-209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Resim 9310">
            <a:extLst>
              <a:ext uri="{FF2B5EF4-FFF2-40B4-BE49-F238E27FC236}">
                <a16:creationId xmlns:a16="http://schemas.microsoft.com/office/drawing/2014/main" xmlns="" id="{32FBE85C-CF55-9F4E-AB2D-A0AB1AC19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42" y="3819095"/>
            <a:ext cx="7759775" cy="2374491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3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75916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Guided</a:t>
            </a:r>
            <a:r>
              <a:rPr lang="tr-TR" dirty="0"/>
              <a:t> Media – Fiber </a:t>
            </a:r>
            <a:r>
              <a:rPr lang="tr-TR" dirty="0" err="1"/>
              <a:t>Optic</a:t>
            </a:r>
            <a:r>
              <a:rPr lang="tr-TR" dirty="0"/>
              <a:t> </a:t>
            </a:r>
            <a:r>
              <a:rPr lang="tr-TR" dirty="0" err="1"/>
              <a:t>Cabels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931904" y="3074254"/>
            <a:ext cx="1931827" cy="4087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tr-TR" dirty="0"/>
              <a:t>Step Index</a:t>
            </a:r>
          </a:p>
        </p:txBody>
      </p:sp>
      <p:pic>
        <p:nvPicPr>
          <p:cNvPr id="13" name="Resim 9311">
            <a:extLst>
              <a:ext uri="{FF2B5EF4-FFF2-40B4-BE49-F238E27FC236}">
                <a16:creationId xmlns:a16="http://schemas.microsoft.com/office/drawing/2014/main" xmlns="" id="{CEBB7001-E61B-8D4A-B45E-9B69C97B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030" y="2243208"/>
            <a:ext cx="6480000" cy="2138400"/>
          </a:xfrm>
          <a:prstGeom prst="rect">
            <a:avLst/>
          </a:prstGeom>
        </p:spPr>
      </p:pic>
      <p:pic>
        <p:nvPicPr>
          <p:cNvPr id="14" name="Resim 9312">
            <a:extLst>
              <a:ext uri="{FF2B5EF4-FFF2-40B4-BE49-F238E27FC236}">
                <a16:creationId xmlns:a16="http://schemas.microsoft.com/office/drawing/2014/main" xmlns="" id="{1AA7D4D6-C056-BF44-B63C-496861E34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030" y="4499449"/>
            <a:ext cx="6480000" cy="2034720"/>
          </a:xfrm>
          <a:prstGeom prst="rect">
            <a:avLst/>
          </a:prstGeom>
        </p:spPr>
      </p:pic>
      <p:sp>
        <p:nvSpPr>
          <p:cNvPr id="16" name="İçerik Yer Tutucusu 2">
            <a:extLst>
              <a:ext uri="{FF2B5EF4-FFF2-40B4-BE49-F238E27FC236}">
                <a16:creationId xmlns:a16="http://schemas.microsoft.com/office/drawing/2014/main" xmlns="" id="{1C2AD04D-A9DC-EF45-A953-56547286D4DB}"/>
              </a:ext>
            </a:extLst>
          </p:cNvPr>
          <p:cNvSpPr txBox="1">
            <a:spLocks/>
          </p:cNvSpPr>
          <p:nvPr/>
        </p:nvSpPr>
        <p:spPr>
          <a:xfrm>
            <a:off x="977321" y="5312441"/>
            <a:ext cx="1931827" cy="4087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tr-TR" dirty="0"/>
              <a:t>Grade Index</a:t>
            </a:r>
          </a:p>
        </p:txBody>
      </p:sp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7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18901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Guided</a:t>
            </a:r>
            <a:r>
              <a:rPr lang="tr-TR" dirty="0"/>
              <a:t> Media – Fiber </a:t>
            </a:r>
            <a:r>
              <a:rPr lang="tr-TR" dirty="0" err="1"/>
              <a:t>Optic</a:t>
            </a:r>
            <a:r>
              <a:rPr lang="tr-TR" dirty="0"/>
              <a:t> </a:t>
            </a:r>
            <a:r>
              <a:rPr lang="tr-TR" dirty="0" err="1"/>
              <a:t>Cabels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17" name="Resim 44" descr="ST-optical-fiber-connector-hdr-0a">
            <a:extLst>
              <a:ext uri="{FF2B5EF4-FFF2-40B4-BE49-F238E27FC236}">
                <a16:creationId xmlns:a16="http://schemas.microsoft.com/office/drawing/2014/main" xmlns="" id="{699C228B-3507-714A-A3A2-C70C4A0B1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253" y="2663408"/>
            <a:ext cx="1854261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Resim 45" descr="SC-optical-fiber-connector-hdr-0a">
            <a:extLst>
              <a:ext uri="{FF2B5EF4-FFF2-40B4-BE49-F238E27FC236}">
                <a16:creationId xmlns:a16="http://schemas.microsoft.com/office/drawing/2014/main" xmlns="" id="{0C821D6A-4BFB-A843-9979-395D4C6C5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510" y="2649961"/>
            <a:ext cx="3811533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Resim 46" descr="LC-optical-fiber-connector-hdr-0a">
            <a:extLst>
              <a:ext uri="{FF2B5EF4-FFF2-40B4-BE49-F238E27FC236}">
                <a16:creationId xmlns:a16="http://schemas.microsoft.com/office/drawing/2014/main" xmlns="" id="{FD617EC5-132F-FD41-83BF-E52E2850C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 r="6778" b="16185"/>
          <a:stretch>
            <a:fillRect/>
          </a:stretch>
        </p:blipFill>
        <p:spPr bwMode="auto">
          <a:xfrm>
            <a:off x="1270661" y="2663408"/>
            <a:ext cx="3071831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1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084536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Guided</a:t>
            </a:r>
            <a:r>
              <a:rPr lang="tr-TR" dirty="0"/>
              <a:t> Media – Fiber </a:t>
            </a:r>
            <a:r>
              <a:rPr lang="tr-TR" dirty="0" err="1"/>
              <a:t>Optic</a:t>
            </a:r>
            <a:r>
              <a:rPr lang="tr-TR" dirty="0"/>
              <a:t> </a:t>
            </a:r>
            <a:r>
              <a:rPr lang="tr-TR" dirty="0" err="1"/>
              <a:t>Cabels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sources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in fiber </a:t>
            </a:r>
            <a:r>
              <a:rPr lang="tr-TR" dirty="0" err="1"/>
              <a:t>optic</a:t>
            </a:r>
            <a:r>
              <a:rPr lang="tr-TR" dirty="0"/>
              <a:t> </a:t>
            </a:r>
            <a:r>
              <a:rPr lang="tr-TR" dirty="0" err="1"/>
              <a:t>media</a:t>
            </a:r>
            <a:r>
              <a:rPr lang="tr-TR" dirty="0"/>
              <a:t>:</a:t>
            </a:r>
          </a:p>
          <a:p>
            <a:pPr lvl="1" algn="just"/>
            <a:r>
              <a:rPr lang="tr-TR" dirty="0"/>
              <a:t>LED (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Emitting</a:t>
            </a:r>
            <a:r>
              <a:rPr lang="tr-TR" dirty="0"/>
              <a:t> </a:t>
            </a:r>
            <a:r>
              <a:rPr lang="tr-TR" dirty="0" err="1"/>
              <a:t>Diode</a:t>
            </a:r>
            <a:r>
              <a:rPr lang="tr-TR" dirty="0"/>
              <a:t>)</a:t>
            </a:r>
          </a:p>
          <a:p>
            <a:pPr lvl="2" algn="just"/>
            <a:r>
              <a:rPr lang="tr-TR" dirty="0" err="1"/>
              <a:t>Nonfocusable</a:t>
            </a:r>
            <a:r>
              <a:rPr lang="tr-TR" dirty="0"/>
              <a:t> </a:t>
            </a:r>
          </a:p>
          <a:p>
            <a:pPr lvl="1" algn="just"/>
            <a:r>
              <a:rPr lang="tr-TR" dirty="0"/>
              <a:t>ILD (</a:t>
            </a:r>
            <a:r>
              <a:rPr lang="tr-TR" dirty="0" err="1"/>
              <a:t>Injection</a:t>
            </a:r>
            <a:r>
              <a:rPr lang="tr-TR" dirty="0"/>
              <a:t> </a:t>
            </a:r>
            <a:r>
              <a:rPr lang="tr-TR" dirty="0" err="1"/>
              <a:t>Laser</a:t>
            </a:r>
            <a:r>
              <a:rPr lang="tr-TR" dirty="0"/>
              <a:t> </a:t>
            </a:r>
            <a:r>
              <a:rPr lang="tr-TR" dirty="0" err="1"/>
              <a:t>Diode</a:t>
            </a:r>
            <a:r>
              <a:rPr lang="tr-TR" dirty="0"/>
              <a:t>)</a:t>
            </a:r>
          </a:p>
          <a:p>
            <a:pPr lvl="2" algn="just"/>
            <a:r>
              <a:rPr lang="tr-TR" dirty="0" err="1"/>
              <a:t>Focusable</a:t>
            </a:r>
            <a:endParaRPr lang="tr-TR" dirty="0"/>
          </a:p>
          <a:p>
            <a:pPr lvl="1" algn="just"/>
            <a:r>
              <a:rPr lang="tr-TR" dirty="0" err="1"/>
              <a:t>Receiver</a:t>
            </a:r>
            <a:r>
              <a:rPr lang="tr-TR" dirty="0"/>
              <a:t> </a:t>
            </a:r>
            <a:r>
              <a:rPr lang="tr-TR" dirty="0" err="1"/>
              <a:t>side</a:t>
            </a:r>
            <a:r>
              <a:rPr lang="tr-TR" dirty="0"/>
              <a:t>: </a:t>
            </a:r>
            <a:r>
              <a:rPr lang="tr-TR" dirty="0" err="1"/>
              <a:t>fotodiod</a:t>
            </a:r>
            <a:r>
              <a:rPr lang="tr-TR" dirty="0"/>
              <a:t> (</a:t>
            </a:r>
            <a:r>
              <a:rPr lang="tr-TR" dirty="0" err="1"/>
              <a:t>Photosensitive</a:t>
            </a:r>
            <a:r>
              <a:rPr lang="tr-TR" dirty="0"/>
              <a:t> </a:t>
            </a:r>
            <a:r>
              <a:rPr lang="tr-TR" dirty="0" err="1"/>
              <a:t>cell</a:t>
            </a:r>
            <a:r>
              <a:rPr lang="tr-TR" dirty="0"/>
              <a:t>) </a:t>
            </a:r>
          </a:p>
          <a:p>
            <a:pPr lvl="2" algn="just"/>
            <a:r>
              <a:rPr lang="tr-TR" dirty="0" err="1"/>
              <a:t>It</a:t>
            </a:r>
            <a:r>
              <a:rPr lang="tr-TR" dirty="0"/>
              <a:t> is a </a:t>
            </a:r>
            <a:r>
              <a:rPr lang="tr-TR" dirty="0" err="1"/>
              <a:t>circuit</a:t>
            </a:r>
            <a:r>
              <a:rPr lang="tr-TR" dirty="0"/>
              <a:t> element </a:t>
            </a:r>
            <a:r>
              <a:rPr lang="tr-TR" dirty="0" err="1"/>
              <a:t>that</a:t>
            </a:r>
            <a:r>
              <a:rPr lang="tr-TR" dirty="0"/>
              <a:t> can </a:t>
            </a:r>
            <a:r>
              <a:rPr lang="tr-TR" dirty="0" err="1"/>
              <a:t>generate</a:t>
            </a:r>
            <a:r>
              <a:rPr lang="tr-TR" dirty="0"/>
              <a:t> </a:t>
            </a:r>
            <a:r>
              <a:rPr lang="tr-TR" dirty="0" err="1"/>
              <a:t>electrical</a:t>
            </a:r>
            <a:r>
              <a:rPr lang="tr-TR" dirty="0"/>
              <a:t> </a:t>
            </a:r>
            <a:r>
              <a:rPr lang="tr-TR" dirty="0" err="1"/>
              <a:t>signals</a:t>
            </a:r>
            <a:r>
              <a:rPr lang="tr-TR" dirty="0"/>
              <a:t> </a:t>
            </a:r>
            <a:r>
              <a:rPr lang="tr-TR" dirty="0" err="1"/>
              <a:t>depending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strength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light</a:t>
            </a:r>
            <a:r>
              <a:rPr lang="tr-TR" dirty="0"/>
              <a:t> </a:t>
            </a:r>
            <a:r>
              <a:rPr lang="tr-TR" dirty="0" err="1"/>
              <a:t>falling</a:t>
            </a:r>
            <a:r>
              <a:rPr lang="tr-TR" dirty="0"/>
              <a:t> on it.</a:t>
            </a:r>
          </a:p>
          <a:p>
            <a:pPr lvl="1" algn="just"/>
            <a:endParaRPr lang="x-none" dirty="0"/>
          </a:p>
          <a:p>
            <a:pPr lvl="1" algn="just"/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11691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Advantages</a:t>
            </a:r>
            <a:r>
              <a:rPr lang="tr-TR" dirty="0"/>
              <a:t> of Fiber </a:t>
            </a:r>
            <a:r>
              <a:rPr lang="tr-TR" dirty="0" err="1"/>
              <a:t>Optic</a:t>
            </a:r>
            <a:r>
              <a:rPr lang="tr-TR" dirty="0"/>
              <a:t> </a:t>
            </a:r>
            <a:r>
              <a:rPr lang="tr-TR" dirty="0" err="1"/>
              <a:t>Cables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Copper</a:t>
            </a:r>
            <a:r>
              <a:rPr lang="tr-TR" dirty="0"/>
              <a:t> </a:t>
            </a:r>
            <a:r>
              <a:rPr lang="tr-TR" dirty="0" err="1"/>
              <a:t>Cables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Broad</a:t>
            </a:r>
            <a:r>
              <a:rPr lang="tr-TR" dirty="0"/>
              <a:t> </a:t>
            </a:r>
            <a:r>
              <a:rPr lang="tr-TR" dirty="0" err="1"/>
              <a:t>Bandwidth</a:t>
            </a:r>
            <a:endParaRPr lang="tr-TR" dirty="0"/>
          </a:p>
          <a:p>
            <a:pPr algn="just"/>
            <a:r>
              <a:rPr lang="tr-TR" dirty="0" err="1"/>
              <a:t>Immunity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Electromagnetic</a:t>
            </a:r>
            <a:r>
              <a:rPr lang="tr-TR" dirty="0"/>
              <a:t> </a:t>
            </a:r>
            <a:r>
              <a:rPr lang="tr-TR" dirty="0" err="1"/>
              <a:t>Interference</a:t>
            </a:r>
            <a:endParaRPr lang="tr-TR" dirty="0"/>
          </a:p>
          <a:p>
            <a:pPr algn="just"/>
            <a:r>
              <a:rPr lang="tr-TR" dirty="0" err="1"/>
              <a:t>Attenuation</a:t>
            </a:r>
            <a:endParaRPr lang="tr-TR" dirty="0"/>
          </a:p>
          <a:p>
            <a:pPr algn="just"/>
            <a:r>
              <a:rPr lang="tr-TR" dirty="0" err="1"/>
              <a:t>Insulation</a:t>
            </a:r>
            <a:endParaRPr lang="tr-TR" dirty="0"/>
          </a:p>
          <a:p>
            <a:pPr algn="just"/>
            <a:r>
              <a:rPr lang="tr-TR" dirty="0"/>
              <a:t>Space </a:t>
            </a:r>
            <a:r>
              <a:rPr lang="tr-TR" dirty="0" err="1"/>
              <a:t>Saving</a:t>
            </a:r>
            <a:endParaRPr lang="tr-TR" dirty="0"/>
          </a:p>
          <a:p>
            <a:pPr algn="just"/>
            <a:r>
              <a:rPr lang="tr-TR" dirty="0"/>
              <a:t>Security</a:t>
            </a:r>
          </a:p>
          <a:p>
            <a:pPr lvl="1" algn="just"/>
            <a:r>
              <a:rPr lang="tr-TR" dirty="0" err="1"/>
              <a:t>Eavesdrop</a:t>
            </a:r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39066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Things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Consider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Fiber </a:t>
            </a:r>
            <a:r>
              <a:rPr lang="tr-TR" dirty="0" err="1"/>
              <a:t>Optic</a:t>
            </a:r>
            <a:r>
              <a:rPr lang="tr-TR" dirty="0"/>
              <a:t> </a:t>
            </a:r>
            <a:r>
              <a:rPr lang="tr-TR" dirty="0" err="1"/>
              <a:t>Cables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core</a:t>
            </a:r>
            <a:r>
              <a:rPr lang="tr-TR" dirty="0"/>
              <a:t> </a:t>
            </a:r>
            <a:r>
              <a:rPr lang="tr-TR" dirty="0" err="1"/>
              <a:t>parts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fibers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at </a:t>
            </a:r>
            <a:r>
              <a:rPr lang="tr-TR" dirty="0" err="1"/>
              <a:t>both</a:t>
            </a:r>
            <a:r>
              <a:rPr lang="tr-TR" dirty="0"/>
              <a:t> </a:t>
            </a:r>
            <a:r>
              <a:rPr lang="tr-TR" dirty="0" err="1"/>
              <a:t>ends</a:t>
            </a:r>
            <a:r>
              <a:rPr lang="tr-TR" dirty="0"/>
              <a:t> </a:t>
            </a:r>
            <a:r>
              <a:rPr lang="tr-TR" dirty="0" err="1"/>
              <a:t>must</a:t>
            </a:r>
            <a:r>
              <a:rPr lang="tr-TR" dirty="0"/>
              <a:t> </a:t>
            </a:r>
            <a:r>
              <a:rPr lang="tr-TR" dirty="0" err="1"/>
              <a:t>overlap</a:t>
            </a:r>
            <a:r>
              <a:rPr lang="tr-TR" dirty="0"/>
              <a:t> </a:t>
            </a:r>
            <a:r>
              <a:rPr lang="tr-TR" dirty="0" err="1"/>
              <a:t>exactly</a:t>
            </a:r>
            <a:r>
              <a:rPr lang="tr-TR" dirty="0"/>
              <a:t>.</a:t>
            </a:r>
          </a:p>
          <a:p>
            <a:pPr lvl="1" algn="just"/>
            <a:r>
              <a:rPr lang="tr-TR" dirty="0" err="1"/>
              <a:t>Attention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paid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dirt</a:t>
            </a:r>
            <a:r>
              <a:rPr lang="tr-TR" dirty="0"/>
              <a:t>, </a:t>
            </a:r>
            <a:r>
              <a:rPr lang="tr-TR" dirty="0" err="1"/>
              <a:t>oil</a:t>
            </a:r>
            <a:r>
              <a:rPr lang="tr-TR" dirty="0"/>
              <a:t>, </a:t>
            </a:r>
            <a:r>
              <a:rPr lang="tr-TR" dirty="0" err="1"/>
              <a:t>dust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scratches</a:t>
            </a:r>
            <a:r>
              <a:rPr lang="tr-TR" dirty="0"/>
              <a:t>.</a:t>
            </a:r>
          </a:p>
          <a:p>
            <a:pPr lvl="1" algn="just"/>
            <a:r>
              <a:rPr lang="tr-TR" dirty="0" err="1"/>
              <a:t>Dirt</a:t>
            </a:r>
            <a:r>
              <a:rPr lang="tr-TR" dirty="0"/>
              <a:t>, </a:t>
            </a:r>
            <a:r>
              <a:rPr lang="tr-TR" dirty="0" err="1"/>
              <a:t>dust</a:t>
            </a:r>
            <a:r>
              <a:rPr lang="tr-TR" dirty="0"/>
              <a:t>, </a:t>
            </a:r>
            <a:r>
              <a:rPr lang="tr-TR" dirty="0" err="1"/>
              <a:t>etc</a:t>
            </a:r>
            <a:r>
              <a:rPr lang="tr-TR" dirty="0"/>
              <a:t>. </a:t>
            </a:r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cleaned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air</a:t>
            </a:r>
            <a:r>
              <a:rPr lang="tr-TR" dirty="0"/>
              <a:t> </a:t>
            </a:r>
            <a:r>
              <a:rPr lang="tr-TR" dirty="0" err="1"/>
              <a:t>gun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alcohol</a:t>
            </a:r>
            <a:r>
              <a:rPr lang="tr-TR" dirty="0"/>
              <a:t>.</a:t>
            </a:r>
          </a:p>
          <a:p>
            <a:pPr lvl="1" algn="just"/>
            <a:r>
              <a:rPr lang="tr-TR" dirty="0" err="1"/>
              <a:t>Scratches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polished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rounded</a:t>
            </a:r>
            <a:r>
              <a:rPr lang="tr-TR" dirty="0"/>
              <a:t>.</a:t>
            </a:r>
          </a:p>
          <a:p>
            <a:pPr algn="just"/>
            <a:r>
              <a:rPr lang="tr-TR" dirty="0"/>
              <a:t>Fiber </a:t>
            </a:r>
            <a:r>
              <a:rPr lang="tr-TR" dirty="0" err="1"/>
              <a:t>cables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fragile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glass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must</a:t>
            </a:r>
            <a:r>
              <a:rPr lang="tr-TR" dirty="0"/>
              <a:t> be </a:t>
            </a:r>
            <a:r>
              <a:rPr lang="tr-TR" dirty="0" err="1"/>
              <a:t>kept</a:t>
            </a:r>
            <a:r>
              <a:rPr lang="tr-TR" dirty="0"/>
              <a:t> </a:t>
            </a:r>
            <a:r>
              <a:rPr lang="tr-TR" dirty="0" err="1"/>
              <a:t>gently</a:t>
            </a:r>
            <a:r>
              <a:rPr lang="tr-TR" dirty="0"/>
              <a:t> bent.</a:t>
            </a:r>
          </a:p>
          <a:p>
            <a:pPr algn="just"/>
            <a:r>
              <a:rPr lang="tr-TR" dirty="0" err="1"/>
              <a:t>When</a:t>
            </a:r>
            <a:r>
              <a:rPr lang="tr-TR" dirty="0"/>
              <a:t> not in </a:t>
            </a:r>
            <a:r>
              <a:rPr lang="tr-TR" dirty="0" err="1"/>
              <a:t>use</a:t>
            </a:r>
            <a:r>
              <a:rPr lang="tr-TR" dirty="0"/>
              <a:t>, fiber </a:t>
            </a:r>
            <a:r>
              <a:rPr lang="tr-TR" dirty="0" err="1"/>
              <a:t>cables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stored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special</a:t>
            </a:r>
            <a:r>
              <a:rPr lang="tr-TR" dirty="0"/>
              <a:t> </a:t>
            </a:r>
            <a:r>
              <a:rPr lang="tr-TR" dirty="0" err="1"/>
              <a:t>headers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protect</a:t>
            </a:r>
            <a:r>
              <a:rPr lang="tr-TR" dirty="0"/>
              <a:t> </a:t>
            </a:r>
            <a:r>
              <a:rPr lang="tr-TR" dirty="0" err="1"/>
              <a:t>them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dust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scratches</a:t>
            </a:r>
            <a:r>
              <a:rPr lang="tr-TR" dirty="0"/>
              <a:t>.</a:t>
            </a:r>
          </a:p>
          <a:p>
            <a:pPr algn="just"/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laser</a:t>
            </a:r>
            <a:r>
              <a:rPr lang="tr-TR" dirty="0"/>
              <a:t> </a:t>
            </a:r>
            <a:r>
              <a:rPr lang="tr-TR" dirty="0" err="1"/>
              <a:t>beam</a:t>
            </a:r>
            <a:r>
              <a:rPr lang="tr-TR" dirty="0"/>
              <a:t> at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end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fiber </a:t>
            </a:r>
            <a:r>
              <a:rPr lang="tr-TR" dirty="0" err="1"/>
              <a:t>optic</a:t>
            </a:r>
            <a:r>
              <a:rPr lang="tr-TR" dirty="0"/>
              <a:t> </a:t>
            </a:r>
            <a:r>
              <a:rPr lang="tr-TR" dirty="0" err="1"/>
              <a:t>cable</a:t>
            </a:r>
            <a:r>
              <a:rPr lang="tr-TR" dirty="0"/>
              <a:t> is </a:t>
            </a:r>
            <a:r>
              <a:rPr lang="tr-TR" dirty="0" err="1"/>
              <a:t>dangerous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eyes</a:t>
            </a:r>
            <a:r>
              <a:rPr lang="tr-TR" dirty="0"/>
              <a:t>.</a:t>
            </a:r>
          </a:p>
        </p:txBody>
      </p:sp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08818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Unguided</a:t>
            </a:r>
            <a:r>
              <a:rPr lang="tr-TR" dirty="0"/>
              <a:t> Media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Technologies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aim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atmosphere</a:t>
            </a:r>
            <a:r>
              <a:rPr lang="tr-TR" dirty="0"/>
              <a:t>:</a:t>
            </a:r>
          </a:p>
          <a:p>
            <a:pPr lvl="1" algn="just"/>
            <a:r>
              <a:rPr lang="tr-TR" dirty="0"/>
              <a:t>RF (</a:t>
            </a:r>
            <a:r>
              <a:rPr lang="tr-TR" dirty="0" err="1"/>
              <a:t>Radio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)</a:t>
            </a:r>
          </a:p>
          <a:p>
            <a:pPr lvl="1" algn="just"/>
            <a:r>
              <a:rPr lang="tr-TR" dirty="0" err="1"/>
              <a:t>Microwave</a:t>
            </a:r>
            <a:endParaRPr lang="tr-TR" dirty="0"/>
          </a:p>
          <a:p>
            <a:pPr lvl="1" algn="just"/>
            <a:r>
              <a:rPr lang="tr-TR" dirty="0"/>
              <a:t>IR (</a:t>
            </a:r>
            <a:r>
              <a:rPr lang="tr-TR" dirty="0" err="1"/>
              <a:t>Infra</a:t>
            </a:r>
            <a:r>
              <a:rPr lang="tr-TR" dirty="0"/>
              <a:t> </a:t>
            </a:r>
            <a:r>
              <a:rPr lang="tr-TR" dirty="0" err="1"/>
              <a:t>Red</a:t>
            </a:r>
            <a:r>
              <a:rPr lang="tr-TR" dirty="0"/>
              <a:t>)</a:t>
            </a:r>
          </a:p>
          <a:p>
            <a:pPr algn="just"/>
            <a:r>
              <a:rPr lang="tr-TR" dirty="0" err="1"/>
              <a:t>Ionosphere</a:t>
            </a:r>
            <a:endParaRPr lang="tr-TR" dirty="0"/>
          </a:p>
          <a:p>
            <a:pPr lvl="1" algn="just"/>
            <a:r>
              <a:rPr lang="tr-TR" dirty="0" err="1"/>
              <a:t>Ground</a:t>
            </a:r>
            <a:r>
              <a:rPr lang="tr-TR" dirty="0"/>
              <a:t> </a:t>
            </a:r>
            <a:r>
              <a:rPr lang="tr-TR" dirty="0" err="1"/>
              <a:t>propagation</a:t>
            </a:r>
            <a:r>
              <a:rPr lang="tr-TR" dirty="0"/>
              <a:t> &lt; 2 MHz</a:t>
            </a:r>
          </a:p>
          <a:p>
            <a:pPr lvl="1" algn="just"/>
            <a:r>
              <a:rPr lang="tr-TR" dirty="0" err="1"/>
              <a:t>Sky</a:t>
            </a:r>
            <a:r>
              <a:rPr lang="tr-TR" dirty="0"/>
              <a:t> </a:t>
            </a:r>
            <a:r>
              <a:rPr lang="tr-TR" dirty="0" err="1"/>
              <a:t>propagation</a:t>
            </a:r>
            <a:r>
              <a:rPr lang="tr-TR" dirty="0"/>
              <a:t> 2-30 MHz</a:t>
            </a:r>
            <a:r>
              <a:rPr lang="x-none" dirty="0"/>
              <a:t> </a:t>
            </a:r>
          </a:p>
          <a:p>
            <a:pPr lvl="1" algn="just"/>
            <a:r>
              <a:rPr lang="tr-TR" dirty="0" err="1"/>
              <a:t>Line</a:t>
            </a:r>
            <a:r>
              <a:rPr lang="tr-TR" dirty="0"/>
              <a:t> of </a:t>
            </a:r>
            <a:r>
              <a:rPr lang="tr-TR" dirty="0" err="1"/>
              <a:t>sight</a:t>
            </a:r>
            <a:r>
              <a:rPr lang="tr-TR" dirty="0"/>
              <a:t> </a:t>
            </a:r>
            <a:r>
              <a:rPr lang="tr-TR" dirty="0" err="1"/>
              <a:t>propagation</a:t>
            </a:r>
            <a:r>
              <a:rPr lang="tr-TR" dirty="0"/>
              <a:t> &gt; 30 MHz</a:t>
            </a:r>
          </a:p>
          <a:p>
            <a:pPr lvl="1" algn="just"/>
            <a:endParaRPr lang="tr-TR" dirty="0"/>
          </a:p>
        </p:txBody>
      </p:sp>
      <p:pic>
        <p:nvPicPr>
          <p:cNvPr id="10" name="Resim 1">
            <a:extLst>
              <a:ext uri="{FF2B5EF4-FFF2-40B4-BE49-F238E27FC236}">
                <a16:creationId xmlns:a16="http://schemas.microsoft.com/office/drawing/2014/main" xmlns="" id="{258E5B42-CCCA-404F-BBF6-F70A9A3231D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712" y="2781766"/>
            <a:ext cx="3191510" cy="225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B69F1FB-07AC-7047-86BF-3CC7AD05DB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41919" y="2781766"/>
            <a:ext cx="2120265" cy="2280285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3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401370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-0.01574 L -0.35911 0.00254 " pathEditMode="relative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00162 L -0.13164 -0.00162 " pathEditMode="relative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Unguided</a:t>
            </a:r>
            <a:r>
              <a:rPr lang="tr-TR" dirty="0"/>
              <a:t> Media - </a:t>
            </a:r>
            <a:r>
              <a:rPr lang="tr-TR" dirty="0" err="1"/>
              <a:t>Radio</a:t>
            </a:r>
            <a:r>
              <a:rPr lang="tr-TR" dirty="0"/>
              <a:t> </a:t>
            </a:r>
            <a:r>
              <a:rPr lang="tr-TR" dirty="0" err="1"/>
              <a:t>Frequency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/>
              <a:t>3 kHz – 1 GHz</a:t>
            </a:r>
          </a:p>
          <a:p>
            <a:pPr lvl="1" algn="just"/>
            <a:r>
              <a:rPr lang="tr-TR" dirty="0" err="1"/>
              <a:t>Television</a:t>
            </a:r>
            <a:r>
              <a:rPr lang="tr-TR" dirty="0"/>
              <a:t> ve </a:t>
            </a:r>
            <a:r>
              <a:rPr lang="tr-TR" dirty="0" err="1"/>
              <a:t>Radio</a:t>
            </a:r>
            <a:endParaRPr lang="tr-TR" dirty="0"/>
          </a:p>
          <a:p>
            <a:pPr lvl="1" algn="just"/>
            <a:r>
              <a:rPr lang="tr-TR" dirty="0" err="1"/>
              <a:t>Omnidirectonal</a:t>
            </a:r>
            <a:endParaRPr lang="tr-TR" dirty="0"/>
          </a:p>
          <a:p>
            <a:pPr lvl="1" algn="just"/>
            <a:r>
              <a:rPr lang="tr-TR" dirty="0" err="1"/>
              <a:t>Antennas</a:t>
            </a:r>
            <a:r>
              <a:rPr lang="tr-TR" dirty="0"/>
              <a:t> do not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aligned</a:t>
            </a:r>
            <a:endParaRPr lang="tr-TR" dirty="0"/>
          </a:p>
          <a:p>
            <a:pPr lvl="1" algn="just"/>
            <a:r>
              <a:rPr lang="tr-TR" dirty="0"/>
              <a:t>RF can </a:t>
            </a:r>
            <a:r>
              <a:rPr lang="tr-TR" dirty="0" err="1"/>
              <a:t>go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Wall.</a:t>
            </a:r>
          </a:p>
          <a:p>
            <a:pPr lvl="1" algn="just"/>
            <a:r>
              <a:rPr lang="tr-TR" dirty="0" err="1"/>
              <a:t>Obtain</a:t>
            </a:r>
            <a:r>
              <a:rPr lang="tr-TR" dirty="0"/>
              <a:t> </a:t>
            </a:r>
            <a:r>
              <a:rPr lang="tr-TR" dirty="0" err="1"/>
              <a:t>approval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authorities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RF.</a:t>
            </a:r>
          </a:p>
          <a:p>
            <a:pPr lvl="1" algn="just"/>
            <a:r>
              <a:rPr lang="tr-TR" dirty="0" err="1"/>
              <a:t>Non-approval</a:t>
            </a:r>
            <a:r>
              <a:rPr lang="tr-TR" dirty="0"/>
              <a:t> RF </a:t>
            </a:r>
            <a:r>
              <a:rPr lang="tr-TR" dirty="0" err="1"/>
              <a:t>types</a:t>
            </a:r>
            <a:r>
              <a:rPr lang="tr-TR" dirty="0"/>
              <a:t>:</a:t>
            </a:r>
          </a:p>
          <a:p>
            <a:pPr lvl="2" algn="just"/>
            <a:r>
              <a:rPr lang="tr-TR" dirty="0"/>
              <a:t>Bluetooth, IEEE 802.11, </a:t>
            </a:r>
            <a:r>
              <a:rPr lang="tr-TR" dirty="0" err="1"/>
              <a:t>etc</a:t>
            </a:r>
            <a:r>
              <a:rPr lang="tr-TR" dirty="0"/>
              <a:t>.</a:t>
            </a:r>
          </a:p>
        </p:txBody>
      </p:sp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6070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Unguided</a:t>
            </a:r>
            <a:r>
              <a:rPr lang="tr-TR" dirty="0"/>
              <a:t> Media - </a:t>
            </a:r>
            <a:r>
              <a:rPr lang="tr-TR" dirty="0" err="1"/>
              <a:t>Microwaves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/>
              <a:t>1-300 GHz</a:t>
            </a:r>
          </a:p>
          <a:p>
            <a:pPr lvl="1" algn="just"/>
            <a:r>
              <a:rPr lang="tr-TR" dirty="0" err="1"/>
              <a:t>Satellite</a:t>
            </a:r>
            <a:r>
              <a:rPr lang="tr-TR" dirty="0"/>
              <a:t> - </a:t>
            </a:r>
            <a:r>
              <a:rPr lang="tr-TR" dirty="0" err="1"/>
              <a:t>Ground</a:t>
            </a:r>
            <a:r>
              <a:rPr lang="tr-TR" dirty="0"/>
              <a:t> Station</a:t>
            </a:r>
          </a:p>
          <a:p>
            <a:pPr lvl="1" algn="just"/>
            <a:r>
              <a:rPr lang="tr-TR" dirty="0" err="1"/>
              <a:t>Parabolic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horn</a:t>
            </a:r>
            <a:r>
              <a:rPr lang="tr-TR" dirty="0"/>
              <a:t> </a:t>
            </a:r>
            <a:r>
              <a:rPr lang="tr-TR" dirty="0" err="1"/>
              <a:t>antennas</a:t>
            </a:r>
            <a:endParaRPr lang="tr-TR" dirty="0"/>
          </a:p>
          <a:p>
            <a:pPr lvl="2" algn="just"/>
            <a:r>
              <a:rPr lang="tr-TR" dirty="0" err="1"/>
              <a:t>Unidirectional</a:t>
            </a:r>
            <a:r>
              <a:rPr lang="x-none" dirty="0"/>
              <a:t> </a:t>
            </a:r>
          </a:p>
          <a:p>
            <a:pPr lvl="2" algn="just"/>
            <a:r>
              <a:rPr lang="tr-TR" dirty="0"/>
              <a:t>LOS – </a:t>
            </a:r>
            <a:r>
              <a:rPr lang="tr-TR" dirty="0" err="1"/>
              <a:t>Line</a:t>
            </a:r>
            <a:r>
              <a:rPr lang="tr-TR" dirty="0"/>
              <a:t> Of </a:t>
            </a:r>
            <a:r>
              <a:rPr lang="tr-TR" dirty="0" err="1"/>
              <a:t>Sight</a:t>
            </a:r>
            <a:r>
              <a:rPr lang="x-none" dirty="0"/>
              <a:t> </a:t>
            </a:r>
          </a:p>
          <a:p>
            <a:pPr lvl="1" algn="just"/>
            <a:r>
              <a:rPr lang="tr-TR" dirty="0" err="1"/>
              <a:t>Microwaves</a:t>
            </a:r>
            <a:r>
              <a:rPr lang="tr-TR" dirty="0"/>
              <a:t> can not </a:t>
            </a:r>
            <a:r>
              <a:rPr lang="tr-TR" dirty="0" err="1"/>
              <a:t>go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Wall</a:t>
            </a:r>
          </a:p>
          <a:p>
            <a:pPr lvl="1" algn="just"/>
            <a:r>
              <a:rPr lang="tr-TR" dirty="0" err="1"/>
              <a:t>It</a:t>
            </a:r>
            <a:r>
              <a:rPr lang="tr-TR" dirty="0"/>
              <a:t> can be </a:t>
            </a:r>
            <a:r>
              <a:rPr lang="tr-TR" dirty="0" err="1"/>
              <a:t>harmful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living</a:t>
            </a:r>
            <a:r>
              <a:rPr lang="tr-TR" dirty="0"/>
              <a:t> </a:t>
            </a:r>
            <a:r>
              <a:rPr lang="tr-TR" dirty="0" err="1"/>
              <a:t>creature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transceiver</a:t>
            </a:r>
            <a:r>
              <a:rPr lang="tr-TR" dirty="0"/>
              <a:t>, </a:t>
            </a:r>
            <a:r>
              <a:rPr lang="tr-TR" dirty="0" err="1"/>
              <a:t>depending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signal</a:t>
            </a:r>
            <a:r>
              <a:rPr lang="tr-TR" dirty="0"/>
              <a:t> </a:t>
            </a:r>
            <a:r>
              <a:rPr lang="tr-TR" dirty="0" err="1"/>
              <a:t>strength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.</a:t>
            </a:r>
          </a:p>
          <a:p>
            <a:pPr lvl="1" algn="just"/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18083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Unguided</a:t>
            </a:r>
            <a:r>
              <a:rPr lang="tr-TR" dirty="0"/>
              <a:t> Media - </a:t>
            </a:r>
            <a:r>
              <a:rPr lang="tr-TR" dirty="0" err="1"/>
              <a:t>Infra</a:t>
            </a:r>
            <a:r>
              <a:rPr lang="tr-TR" dirty="0"/>
              <a:t> </a:t>
            </a:r>
            <a:r>
              <a:rPr lang="tr-TR" dirty="0" err="1"/>
              <a:t>Red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/>
              <a:t>300GHz-400THz</a:t>
            </a:r>
          </a:p>
          <a:p>
            <a:pPr lvl="1" algn="just"/>
            <a:r>
              <a:rPr lang="tr-TR" dirty="0"/>
              <a:t>Point-</a:t>
            </a:r>
            <a:r>
              <a:rPr lang="tr-TR" dirty="0" err="1"/>
              <a:t>to</a:t>
            </a:r>
            <a:r>
              <a:rPr lang="tr-TR" dirty="0"/>
              <a:t>-</a:t>
            </a:r>
            <a:r>
              <a:rPr lang="tr-TR" dirty="0" err="1"/>
              <a:t>point</a:t>
            </a:r>
            <a:endParaRPr lang="tr-TR" dirty="0"/>
          </a:p>
          <a:p>
            <a:pPr lvl="2" algn="just"/>
            <a:r>
              <a:rPr lang="tr-TR" dirty="0" err="1"/>
              <a:t>Device’s</a:t>
            </a:r>
            <a:r>
              <a:rPr lang="tr-TR" dirty="0"/>
              <a:t> </a:t>
            </a:r>
            <a:r>
              <a:rPr lang="tr-TR" dirty="0" err="1"/>
              <a:t>remotes</a:t>
            </a:r>
            <a:endParaRPr lang="tr-TR" dirty="0"/>
          </a:p>
          <a:p>
            <a:pPr lvl="1" algn="just"/>
            <a:r>
              <a:rPr lang="tr-TR" dirty="0" err="1"/>
              <a:t>Infra</a:t>
            </a:r>
            <a:r>
              <a:rPr lang="tr-TR" dirty="0"/>
              <a:t> </a:t>
            </a:r>
            <a:r>
              <a:rPr lang="tr-TR" dirty="0" err="1"/>
              <a:t>Red</a:t>
            </a:r>
            <a:r>
              <a:rPr lang="tr-TR" dirty="0"/>
              <a:t> can not </a:t>
            </a:r>
            <a:r>
              <a:rPr lang="tr-TR" dirty="0" err="1"/>
              <a:t>go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Wall</a:t>
            </a:r>
          </a:p>
          <a:p>
            <a:pPr lvl="1" algn="just"/>
            <a:r>
              <a:rPr lang="tr-TR" dirty="0" err="1"/>
              <a:t>Tapping-eavesdropping</a:t>
            </a:r>
            <a:endParaRPr lang="tr-TR" dirty="0"/>
          </a:p>
          <a:p>
            <a:pPr lvl="1" algn="just"/>
            <a:r>
              <a:rPr lang="tr-TR" dirty="0" err="1"/>
              <a:t>Jamming</a:t>
            </a:r>
            <a:r>
              <a:rPr lang="tr-TR" dirty="0"/>
              <a:t> </a:t>
            </a:r>
            <a:r>
              <a:rPr lang="tr-TR" dirty="0" err="1"/>
              <a:t>Immune</a:t>
            </a:r>
            <a:endParaRPr lang="tr-TR" dirty="0"/>
          </a:p>
          <a:p>
            <a:pPr lvl="1" algn="just"/>
            <a:r>
              <a:rPr lang="tr-TR" dirty="0"/>
              <a:t>75 </a:t>
            </a:r>
            <a:r>
              <a:rPr lang="tr-TR" dirty="0" err="1"/>
              <a:t>kbps</a:t>
            </a:r>
            <a:r>
              <a:rPr lang="tr-TR" dirty="0"/>
              <a:t> in </a:t>
            </a:r>
            <a:r>
              <a:rPr lang="tr-TR" dirty="0" err="1"/>
              <a:t>max</a:t>
            </a:r>
            <a:r>
              <a:rPr lang="tr-TR" dirty="0"/>
              <a:t>. 8m </a:t>
            </a:r>
            <a:r>
              <a:rPr lang="tr-TR" dirty="0" err="1"/>
              <a:t>distance</a:t>
            </a:r>
            <a:endParaRPr lang="tr-TR" dirty="0"/>
          </a:p>
          <a:p>
            <a:pPr lvl="2" algn="just"/>
            <a:r>
              <a:rPr lang="tr-TR" dirty="0"/>
              <a:t>Top: 4 </a:t>
            </a:r>
            <a:r>
              <a:rPr lang="tr-TR" dirty="0" err="1"/>
              <a:t>Mbps</a:t>
            </a:r>
            <a:endParaRPr lang="x-none" dirty="0"/>
          </a:p>
          <a:p>
            <a:pPr lvl="2" algn="just"/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6199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xmlns="" id="{70246AE9-454D-40F5-86F4-D3A83FEE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Information Form - Weekly Subjects</a:t>
            </a:r>
            <a:endParaRPr lang="tr-TR" dirty="0"/>
          </a:p>
        </p:txBody>
      </p:sp>
      <p:graphicFrame>
        <p:nvGraphicFramePr>
          <p:cNvPr id="6" name="İçerik Yer Tutucus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957048"/>
              </p:ext>
            </p:extLst>
          </p:nvPr>
        </p:nvGraphicFramePr>
        <p:xfrm>
          <a:off x="488296" y="2028539"/>
          <a:ext cx="11371471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63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809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Hafta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Tarih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/>
                        <a:t>Konular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tr-TR" sz="1200" b="1">
                          <a:solidFill>
                            <a:srgbClr val="7030A0"/>
                          </a:solidFill>
                        </a:rPr>
                        <a:t>1</a:t>
                      </a:r>
                      <a:endParaRPr lang="en-US" sz="1200" b="1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 smtClean="0">
                          <a:solidFill>
                            <a:srgbClr val="7030A0"/>
                          </a:solidFill>
                        </a:rPr>
                        <a:t>20.02.2024</a:t>
                      </a:r>
                      <a:endParaRPr lang="en-US" sz="12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7030A0"/>
                          </a:solidFill>
                        </a:rPr>
                        <a:t>Introduction to Data Communication Standards Used on Data Communication, Architectural models</a:t>
                      </a:r>
                      <a:endParaRPr lang="en-US" sz="12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tr-TR" sz="1200" b="1">
                          <a:solidFill>
                            <a:srgbClr val="7030A0"/>
                          </a:solidFill>
                        </a:rPr>
                        <a:t>2</a:t>
                      </a:r>
                      <a:endParaRPr lang="en-US" sz="1200" b="1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 smtClean="0">
                          <a:solidFill>
                            <a:srgbClr val="7030A0"/>
                          </a:solidFill>
                        </a:rPr>
                        <a:t>27.02.2024</a:t>
                      </a:r>
                      <a:endParaRPr lang="en-US" sz="12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rgbClr val="7030A0"/>
                          </a:solidFill>
                        </a:rPr>
                        <a:t>OSI Reference Model , Layers and Their Functions, Signaling and Signal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solidFill>
                            <a:srgbClr val="7030A0"/>
                          </a:solidFill>
                        </a:rPr>
                        <a:t>3</a:t>
                      </a:r>
                      <a:endParaRPr lang="en-US" sz="12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 smtClean="0">
                          <a:solidFill>
                            <a:srgbClr val="7030A0"/>
                          </a:solidFill>
                        </a:rPr>
                        <a:t>05.03.2024</a:t>
                      </a:r>
                      <a:endParaRPr lang="en-US" sz="12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Parallel and Serial Transmission, Communication Media and Their Technical Specs., Multiplexing (TDM, FDM)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>
                          <a:solidFill>
                            <a:srgbClr val="00B050"/>
                          </a:solidFill>
                        </a:rPr>
                        <a:t>4</a:t>
                      </a:r>
                      <a:endParaRPr 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1" dirty="0" smtClean="0">
                          <a:solidFill>
                            <a:srgbClr val="00B050"/>
                          </a:solidFill>
                        </a:rPr>
                        <a:t>12.03.2024</a:t>
                      </a:r>
                      <a:endParaRPr lang="en-US" sz="12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00B050"/>
                          </a:solidFill>
                        </a:rPr>
                        <a:t>Error Detection and Error Correction Techniques, Data Link Control Techniques, Flow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b="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0" dirty="0" smtClean="0">
                          <a:solidFill>
                            <a:schemeClr val="bg1"/>
                          </a:solidFill>
                        </a:rPr>
                        <a:t>19.03.2024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Asynchronous and Synchronous Data Link Protocols (BSC, HDLC)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b="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b="0" dirty="0" smtClean="0">
                          <a:solidFill>
                            <a:schemeClr val="bg1"/>
                          </a:solidFill>
                        </a:rPr>
                        <a:t>26.03.2024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LAN Technologies Continued, IEEE 802.4, 802.5, 802.11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/>
                        <a:t>7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/>
                        <a:t>02.04.2024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Connectionless and Connection Oriented Services, Switching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rgbClr val="FF0000"/>
                          </a:solidFill>
                        </a:rPr>
                        <a:t>09.04.2024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FF0000"/>
                          </a:solidFill>
                        </a:rPr>
                        <a:t>Tatil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 – </a:t>
                      </a:r>
                      <a:r>
                        <a:rPr lang="en-US" sz="1200" dirty="0" err="1" smtClean="0">
                          <a:solidFill>
                            <a:srgbClr val="FF0000"/>
                          </a:solidFill>
                        </a:rPr>
                        <a:t>Ramazan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FF0000"/>
                          </a:solidFill>
                        </a:rPr>
                        <a:t>Bayramı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rgbClr val="FF0000"/>
                          </a:solidFill>
                        </a:rPr>
                        <a:t>Arifesi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00B050"/>
                          </a:solidFill>
                        </a:rPr>
                        <a:t>9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rgbClr val="00B050"/>
                          </a:solidFill>
                        </a:rPr>
                        <a:t>16.04.2024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>
                          <a:solidFill>
                            <a:srgbClr val="00B050"/>
                          </a:solidFill>
                        </a:rPr>
                        <a:t>1. Ara</a:t>
                      </a:r>
                      <a:r>
                        <a:rPr lang="tr-TR" sz="1200" baseline="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tr-TR" sz="1200" baseline="0" dirty="0" smtClean="0">
                          <a:solidFill>
                            <a:srgbClr val="00B050"/>
                          </a:solidFill>
                        </a:rPr>
                        <a:t>Sınav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rgbClr val="FF0000"/>
                          </a:solidFill>
                        </a:rPr>
                        <a:t>23.04.2024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rgbClr val="FF0000"/>
                          </a:solidFill>
                        </a:rPr>
                        <a:t>Tatil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 – </a:t>
                      </a:r>
                      <a:r>
                        <a:rPr lang="tr-TR" sz="1200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r>
                        <a:rPr lang="tr-TR" sz="1200" baseline="0" dirty="0" smtClean="0">
                          <a:solidFill>
                            <a:srgbClr val="FF0000"/>
                          </a:solidFill>
                        </a:rPr>
                        <a:t> Nisan Ulusal Egemenlik ve Çocuk Bayramı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chemeClr val="bg1"/>
                          </a:solidFill>
                        </a:rPr>
                        <a:t>30.04.2024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Static and Dynamic Routing</a:t>
                      </a:r>
                      <a:r>
                        <a:rPr lang="tr-T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Congestion in the Network Layer, Its Causes and Solutions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/>
                        <a:t>12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/>
                        <a:t>07.05.2024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IP (Internetworking Protocol)</a:t>
                      </a:r>
                      <a:r>
                        <a:rPr lang="tr-TR" sz="1200" dirty="0" smtClean="0"/>
                        <a:t>, ICMP, BOOTP, DHCP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>
                          <a:solidFill>
                            <a:srgbClr val="00B050"/>
                          </a:solidFill>
                        </a:rPr>
                        <a:t>13</a:t>
                      </a:r>
                      <a:endParaRPr lang="en-US" sz="120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rgbClr val="00B050"/>
                          </a:solidFill>
                        </a:rPr>
                        <a:t>14.05.2024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>
                          <a:solidFill>
                            <a:srgbClr val="00B050"/>
                          </a:solidFill>
                        </a:rPr>
                        <a:t>2. Ara Sınav</a:t>
                      </a:r>
                      <a:endParaRPr lang="en-US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38742">
                <a:tc>
                  <a:txBody>
                    <a:bodyPr/>
                    <a:lstStyle/>
                    <a:p>
                      <a:pPr algn="ctr"/>
                      <a:r>
                        <a:rPr lang="tr-TR" sz="12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200" dirty="0" smtClean="0">
                          <a:solidFill>
                            <a:schemeClr val="bg1"/>
                          </a:solidFill>
                        </a:rPr>
                        <a:t>21.05.2024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UDP (User Datagram Protocol)</a:t>
                      </a:r>
                      <a:r>
                        <a:rPr lang="tr-TR" sz="1200" dirty="0" smtClean="0"/>
                        <a:t>, TCP (</a:t>
                      </a:r>
                      <a:r>
                        <a:rPr lang="tr-TR" sz="1200" dirty="0" err="1" smtClean="0"/>
                        <a:t>Transmisson</a:t>
                      </a:r>
                      <a:r>
                        <a:rPr lang="tr-TR" sz="1200" dirty="0" smtClean="0"/>
                        <a:t> Control Protocol)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  <p:sp>
        <p:nvSpPr>
          <p:cNvPr id="8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- 4</a:t>
            </a:r>
            <a:endParaRPr lang="tr-TR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xmlns="" id="{7E60D79A-B9B3-4698-9BB6-2E29FA39FF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4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Comparison</a:t>
            </a:r>
            <a:r>
              <a:rPr lang="tr-TR" dirty="0"/>
              <a:t> of </a:t>
            </a:r>
            <a:r>
              <a:rPr lang="tr-TR" dirty="0" err="1"/>
              <a:t>Transmission</a:t>
            </a:r>
            <a:r>
              <a:rPr lang="tr-TR" dirty="0"/>
              <a:t> </a:t>
            </a:r>
            <a:r>
              <a:rPr lang="tr-TR" dirty="0" err="1"/>
              <a:t>Medium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086082-BB1F-C24C-867E-992268704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56" y="2028539"/>
            <a:ext cx="10551001" cy="4502420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65681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Could</a:t>
            </a:r>
            <a:r>
              <a:rPr lang="tr-TR" dirty="0"/>
              <a:t> </a:t>
            </a:r>
            <a:r>
              <a:rPr lang="tr-TR" dirty="0" err="1"/>
              <a:t>There</a:t>
            </a:r>
            <a:r>
              <a:rPr lang="tr-TR" dirty="0"/>
              <a:t> be an </a:t>
            </a:r>
            <a:r>
              <a:rPr lang="tr-TR" dirty="0" err="1"/>
              <a:t>Alternative</a:t>
            </a:r>
            <a:r>
              <a:rPr lang="tr-TR" dirty="0"/>
              <a:t> Option in Data </a:t>
            </a:r>
            <a:r>
              <a:rPr lang="tr-TR" dirty="0" err="1"/>
              <a:t>Transmission</a:t>
            </a:r>
            <a:r>
              <a:rPr lang="tr-TR" dirty="0"/>
              <a:t>?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tr-TR" dirty="0"/>
              <a:t>300GHz-400THz</a:t>
            </a:r>
          </a:p>
          <a:p>
            <a:pPr lvl="1" algn="just"/>
            <a:r>
              <a:rPr lang="tr-TR" dirty="0"/>
              <a:t>Point-</a:t>
            </a:r>
            <a:r>
              <a:rPr lang="tr-TR" dirty="0" err="1"/>
              <a:t>to</a:t>
            </a:r>
            <a:r>
              <a:rPr lang="tr-TR" dirty="0"/>
              <a:t>-</a:t>
            </a:r>
            <a:r>
              <a:rPr lang="tr-TR" dirty="0" err="1"/>
              <a:t>point</a:t>
            </a:r>
            <a:endParaRPr lang="tr-TR" dirty="0"/>
          </a:p>
          <a:p>
            <a:pPr lvl="2" algn="just"/>
            <a:r>
              <a:rPr lang="tr-TR" dirty="0" err="1"/>
              <a:t>Device’s</a:t>
            </a:r>
            <a:r>
              <a:rPr lang="tr-TR" dirty="0"/>
              <a:t> </a:t>
            </a:r>
            <a:r>
              <a:rPr lang="tr-TR" dirty="0" err="1"/>
              <a:t>remotes</a:t>
            </a:r>
            <a:endParaRPr lang="tr-TR" dirty="0"/>
          </a:p>
          <a:p>
            <a:pPr lvl="1" algn="just"/>
            <a:r>
              <a:rPr lang="tr-TR" dirty="0" err="1"/>
              <a:t>Infra</a:t>
            </a:r>
            <a:r>
              <a:rPr lang="tr-TR" dirty="0"/>
              <a:t> </a:t>
            </a:r>
            <a:r>
              <a:rPr lang="tr-TR" dirty="0" err="1"/>
              <a:t>Red</a:t>
            </a:r>
            <a:r>
              <a:rPr lang="tr-TR" dirty="0"/>
              <a:t> can not </a:t>
            </a:r>
            <a:r>
              <a:rPr lang="tr-TR" dirty="0" err="1"/>
              <a:t>go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Wall</a:t>
            </a:r>
          </a:p>
          <a:p>
            <a:pPr lvl="1" algn="just"/>
            <a:r>
              <a:rPr lang="tr-TR" dirty="0" err="1"/>
              <a:t>Tapping-eavesdropping</a:t>
            </a:r>
            <a:endParaRPr lang="tr-TR" dirty="0"/>
          </a:p>
          <a:p>
            <a:pPr lvl="1" algn="just"/>
            <a:r>
              <a:rPr lang="tr-TR" dirty="0" err="1"/>
              <a:t>Jamming</a:t>
            </a:r>
            <a:r>
              <a:rPr lang="tr-TR" dirty="0"/>
              <a:t> </a:t>
            </a:r>
            <a:r>
              <a:rPr lang="tr-TR" dirty="0" err="1"/>
              <a:t>Immune</a:t>
            </a:r>
            <a:endParaRPr lang="tr-TR" dirty="0"/>
          </a:p>
          <a:p>
            <a:pPr lvl="1" algn="just"/>
            <a:r>
              <a:rPr lang="tr-TR" dirty="0"/>
              <a:t>75 </a:t>
            </a:r>
            <a:r>
              <a:rPr lang="tr-TR" dirty="0" err="1"/>
              <a:t>kbps</a:t>
            </a:r>
            <a:r>
              <a:rPr lang="tr-TR" dirty="0"/>
              <a:t> in </a:t>
            </a:r>
            <a:r>
              <a:rPr lang="tr-TR" dirty="0" err="1"/>
              <a:t>max</a:t>
            </a:r>
            <a:r>
              <a:rPr lang="tr-TR" dirty="0"/>
              <a:t>. 8m </a:t>
            </a:r>
            <a:r>
              <a:rPr lang="tr-TR" dirty="0" err="1"/>
              <a:t>distance</a:t>
            </a:r>
            <a:endParaRPr lang="tr-TR" dirty="0"/>
          </a:p>
          <a:p>
            <a:pPr lvl="2" algn="just"/>
            <a:r>
              <a:rPr lang="tr-TR" dirty="0"/>
              <a:t>Top: 4 </a:t>
            </a:r>
            <a:r>
              <a:rPr lang="tr-TR" dirty="0" err="1"/>
              <a:t>Mbps</a:t>
            </a:r>
            <a:endParaRPr lang="x-none" dirty="0"/>
          </a:p>
          <a:p>
            <a:pPr lvl="2" algn="just"/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34719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Multiplexing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668491E-71CB-EC4F-8FB0-1C03A54335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70" y="2514778"/>
            <a:ext cx="4398306" cy="3119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79CA6A7-F56C-2040-9712-EF105ACD76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63" y="2520956"/>
            <a:ext cx="6187127" cy="3113426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5322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Multiplexing</a:t>
            </a:r>
            <a:r>
              <a:rPr lang="tr-TR" dirty="0"/>
              <a:t> </a:t>
            </a:r>
            <a:r>
              <a:rPr lang="tr-TR" dirty="0" err="1"/>
              <a:t>Technics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b="1" i="1" dirty="0"/>
              <a:t>FDM (</a:t>
            </a:r>
            <a:r>
              <a:rPr lang="tr-TR" b="1" i="1" dirty="0" err="1"/>
              <a:t>Frequency</a:t>
            </a:r>
            <a:r>
              <a:rPr lang="tr-TR" b="1" i="1" dirty="0"/>
              <a:t> </a:t>
            </a:r>
            <a:r>
              <a:rPr lang="tr-TR" b="1" i="1" dirty="0" err="1"/>
              <a:t>Division</a:t>
            </a:r>
            <a:r>
              <a:rPr lang="tr-TR" b="1" i="1" dirty="0"/>
              <a:t> </a:t>
            </a:r>
            <a:r>
              <a:rPr lang="tr-TR" b="1" i="1" dirty="0" err="1"/>
              <a:t>Multiplexing</a:t>
            </a:r>
            <a:r>
              <a:rPr lang="tr-TR" b="1" i="1" dirty="0"/>
              <a:t>)</a:t>
            </a:r>
            <a:endParaRPr lang="x-none" b="1" i="1" dirty="0"/>
          </a:p>
          <a:p>
            <a:pPr algn="just"/>
            <a:r>
              <a:rPr lang="tr-TR" b="1" i="1" dirty="0"/>
              <a:t>WDM (</a:t>
            </a:r>
            <a:r>
              <a:rPr lang="tr-TR" b="1" i="1" dirty="0" err="1"/>
              <a:t>Wavelength</a:t>
            </a:r>
            <a:r>
              <a:rPr lang="tr-TR" b="1" i="1" dirty="0"/>
              <a:t> </a:t>
            </a:r>
            <a:r>
              <a:rPr lang="tr-TR" b="1" i="1" dirty="0" err="1"/>
              <a:t>Division</a:t>
            </a:r>
            <a:r>
              <a:rPr lang="tr-TR" b="1" i="1" dirty="0"/>
              <a:t> </a:t>
            </a:r>
            <a:r>
              <a:rPr lang="tr-TR" b="1" i="1" dirty="0" err="1"/>
              <a:t>Multiplexing</a:t>
            </a:r>
            <a:r>
              <a:rPr lang="tr-TR" b="1" i="1" dirty="0"/>
              <a:t>)</a:t>
            </a:r>
            <a:endParaRPr lang="x-none" b="1" i="1" dirty="0"/>
          </a:p>
          <a:p>
            <a:pPr algn="just"/>
            <a:r>
              <a:rPr lang="tr-TR" b="1" i="1" dirty="0"/>
              <a:t>TDM (Time </a:t>
            </a:r>
            <a:r>
              <a:rPr lang="tr-TR" b="1" i="1" dirty="0" err="1"/>
              <a:t>Division</a:t>
            </a:r>
            <a:r>
              <a:rPr lang="tr-TR" b="1" i="1" dirty="0"/>
              <a:t> </a:t>
            </a:r>
            <a:r>
              <a:rPr lang="tr-TR" b="1" i="1" dirty="0" err="1"/>
              <a:t>Multiplexing</a:t>
            </a:r>
            <a:r>
              <a:rPr lang="tr-TR" b="1" i="1" dirty="0"/>
              <a:t>) </a:t>
            </a:r>
            <a:endParaRPr lang="x-none" b="1" i="1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5336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/>
              <a:t>FDM (</a:t>
            </a:r>
            <a:r>
              <a:rPr lang="tr-TR" b="1" dirty="0" err="1"/>
              <a:t>Frequency</a:t>
            </a:r>
            <a:r>
              <a:rPr lang="tr-TR" b="1" dirty="0"/>
              <a:t> </a:t>
            </a:r>
            <a:r>
              <a:rPr lang="tr-TR" b="1" dirty="0" err="1"/>
              <a:t>Division</a:t>
            </a:r>
            <a:r>
              <a:rPr lang="tr-TR" b="1" dirty="0"/>
              <a:t> </a:t>
            </a:r>
            <a:r>
              <a:rPr lang="tr-TR" b="1" dirty="0" err="1"/>
              <a:t>Multiplexing</a:t>
            </a:r>
            <a:r>
              <a:rPr lang="tr-TR" b="1" dirty="0"/>
              <a:t>)</a:t>
            </a:r>
            <a:endParaRPr lang="x-none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21D6BCD-73E6-544B-ABF6-14F351CFD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43" y="4365411"/>
            <a:ext cx="6019628" cy="2084683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İçerik Yer Tutucusu 2">
                <a:extLst>
                  <a:ext uri="{FF2B5EF4-FFF2-40B4-BE49-F238E27FC236}">
                    <a16:creationId xmlns="" xmlns:a16="http://schemas.microsoft.com/office/drawing/2014/main" id="{29B46188-7BAB-CC44-BAF5-55C4DC8451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143" y="2336873"/>
                <a:ext cx="10971775" cy="42441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)&lt;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e>
                    </m:nary>
                  </m:oMath>
                </a14:m>
                <a:endParaRPr lang="x-none" dirty="0"/>
              </a:p>
              <a:p>
                <a:pPr algn="just"/>
                <a:r>
                  <a:rPr lang="x-none" dirty="0"/>
                  <a:t>Each signal has a different carriage signal</a:t>
                </a:r>
              </a:p>
              <a:p>
                <a:pPr lvl="1" algn="just"/>
                <a:r>
                  <a:rPr lang="en-US" dirty="0"/>
                  <a:t>The signal to be sent is the sum of the carrier signals</a:t>
                </a:r>
              </a:p>
              <a:p>
                <a:pPr lvl="1" algn="just"/>
                <a:r>
                  <a:rPr lang="x-none" dirty="0"/>
                  <a:t>Voice: </a:t>
                </a:r>
                <a:r>
                  <a:rPr lang="tr-TR" dirty="0"/>
                  <a:t>300-3300Hz BW</a:t>
                </a:r>
              </a:p>
              <a:p>
                <a:pPr lvl="1" algn="just"/>
                <a:r>
                  <a:rPr lang="tr-TR" dirty="0" err="1"/>
                  <a:t>Guarded</a:t>
                </a:r>
                <a:r>
                  <a:rPr lang="tr-TR" dirty="0"/>
                  <a:t> </a:t>
                </a:r>
                <a:r>
                  <a:rPr lang="tr-TR" dirty="0" err="1"/>
                  <a:t>Band</a:t>
                </a:r>
                <a:r>
                  <a:rPr lang="x-none" dirty="0"/>
                  <a:t> </a:t>
                </a:r>
              </a:p>
              <a:p>
                <a:pPr algn="just"/>
                <a:r>
                  <a:rPr lang="x-none" dirty="0"/>
                  <a:t>Television and radio </a:t>
                </a:r>
                <a:r>
                  <a:rPr lang="en-US" dirty="0"/>
                  <a:t>broadcasts</a:t>
                </a:r>
              </a:p>
              <a:p>
                <a:pPr algn="just"/>
                <a:endParaRPr lang="x-none" dirty="0"/>
              </a:p>
            </p:txBody>
          </p:sp>
        </mc:Choice>
        <mc:Fallback xmlns="">
          <p:sp>
            <p:nvSpPr>
              <p:cNvPr id="11" name="İçerik Yer Tutucusu 2">
                <a:extLst>
                  <a:ext uri="{FF2B5EF4-FFF2-40B4-BE49-F238E27FC236}">
                    <a16:creationId xmlns:a16="http://schemas.microsoft.com/office/drawing/2014/main" id="{29B46188-7BAB-CC44-BAF5-55C4DC845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43" y="2336873"/>
                <a:ext cx="10971775" cy="4244128"/>
              </a:xfrm>
              <a:prstGeom prst="rect">
                <a:avLst/>
              </a:prstGeom>
              <a:blipFill>
                <a:blip r:embed="rId5"/>
                <a:stretch>
                  <a:fillRect l="-2197" t="-1458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6393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/>
              <a:t>WDM (</a:t>
            </a:r>
            <a:r>
              <a:rPr lang="tr-TR" b="1" dirty="0" err="1"/>
              <a:t>Wavelength</a:t>
            </a:r>
            <a:r>
              <a:rPr lang="tr-TR" b="1" dirty="0"/>
              <a:t> </a:t>
            </a:r>
            <a:r>
              <a:rPr lang="tr-TR" b="1" dirty="0" err="1"/>
              <a:t>Division</a:t>
            </a:r>
            <a:r>
              <a:rPr lang="tr-TR" b="1" dirty="0"/>
              <a:t> </a:t>
            </a:r>
            <a:r>
              <a:rPr lang="tr-TR" b="1" dirty="0" err="1"/>
              <a:t>Multiplexing</a:t>
            </a:r>
            <a:r>
              <a:rPr lang="tr-TR" b="1" dirty="0"/>
              <a:t>)</a:t>
            </a:r>
            <a:endParaRPr lang="x-none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Like</a:t>
            </a:r>
            <a:r>
              <a:rPr lang="tr-TR" dirty="0"/>
              <a:t> FDM in FO</a:t>
            </a:r>
          </a:p>
          <a:p>
            <a:pPr algn="just"/>
            <a:endParaRPr lang="tr-TR" dirty="0"/>
          </a:p>
        </p:txBody>
      </p:sp>
      <p:pic>
        <p:nvPicPr>
          <p:cNvPr id="10" name="Resim 6024">
            <a:extLst>
              <a:ext uri="{FF2B5EF4-FFF2-40B4-BE49-F238E27FC236}">
                <a16:creationId xmlns="" xmlns:a16="http://schemas.microsoft.com/office/drawing/2014/main" id="{CD5EEC46-4059-6E4D-8D52-D74D3396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91" y="2652596"/>
            <a:ext cx="7581817" cy="3651405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1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61053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/>
              <a:t>TDM (Time </a:t>
            </a:r>
            <a:r>
              <a:rPr lang="tr-TR" b="1" dirty="0" err="1"/>
              <a:t>Division</a:t>
            </a:r>
            <a:r>
              <a:rPr lang="tr-TR" b="1" dirty="0"/>
              <a:t> </a:t>
            </a:r>
            <a:r>
              <a:rPr lang="tr-TR" b="1" dirty="0" err="1"/>
              <a:t>Multiplexing</a:t>
            </a:r>
            <a:r>
              <a:rPr lang="tr-TR" b="1" dirty="0"/>
              <a:t>) </a:t>
            </a:r>
            <a:endParaRPr lang="x-none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İçerik Yer Tutucusu 2">
                <a:extLst>
                  <a:ext uri="{FF2B5EF4-FFF2-40B4-BE49-F238E27FC236}">
                    <a16:creationId xmlns="" xmlns:a16="http://schemas.microsoft.com/office/drawing/2014/main" id="{C9289067-4EA2-EE41-AF9D-BDACADADFB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143" y="2336873"/>
                <a:ext cx="10971775" cy="42441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func>
                      <m:func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tr-TR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𝐵𝑊</m:t>
                            </m:r>
                          </m:e>
                        </m:d>
                      </m:e>
                    </m:func>
                    <m:r>
                      <a:rPr lang="tr-T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𝐵𝑊</m:t>
                    </m:r>
                  </m:oMath>
                </a14:m>
                <a:endParaRPr lang="tr-TR" b="0" dirty="0"/>
              </a:p>
              <a:p>
                <a:pPr algn="just"/>
                <a:r>
                  <a:rPr lang="x-none" dirty="0"/>
                  <a:t>2 Types</a:t>
                </a:r>
              </a:p>
              <a:p>
                <a:pPr lvl="1" algn="just"/>
                <a:r>
                  <a:rPr lang="tr-TR" dirty="0" err="1"/>
                  <a:t>Synchronous</a:t>
                </a:r>
                <a:r>
                  <a:rPr lang="tr-TR" dirty="0"/>
                  <a:t> TDM</a:t>
                </a:r>
              </a:p>
              <a:p>
                <a:pPr lvl="2" algn="just"/>
                <a:r>
                  <a:rPr lang="tr-TR" dirty="0"/>
                  <a:t>Data</a:t>
                </a:r>
              </a:p>
              <a:p>
                <a:pPr lvl="2" algn="just"/>
                <a:r>
                  <a:rPr lang="tr-TR" dirty="0" err="1"/>
                  <a:t>Digitized</a:t>
                </a:r>
                <a:r>
                  <a:rPr lang="tr-TR" dirty="0"/>
                  <a:t> Voice</a:t>
                </a:r>
                <a:r>
                  <a:rPr lang="x-none" dirty="0"/>
                  <a:t> </a:t>
                </a:r>
                <a:endParaRPr lang="tr-TR" dirty="0"/>
              </a:p>
              <a:p>
                <a:pPr lvl="1" algn="just"/>
                <a:r>
                  <a:rPr lang="en-US" dirty="0"/>
                  <a:t>Asynchronous TDM</a:t>
                </a:r>
                <a:endParaRPr lang="x-none" dirty="0"/>
              </a:p>
              <a:p>
                <a:pPr algn="just"/>
                <a:endParaRPr lang="x-none" dirty="0"/>
              </a:p>
            </p:txBody>
          </p:sp>
        </mc:Choice>
        <mc:Fallback xmlns="">
          <p:sp>
            <p:nvSpPr>
              <p:cNvPr id="18" name="İçerik Yer Tutucusu 2">
                <a:extLst>
                  <a:ext uri="{FF2B5EF4-FFF2-40B4-BE49-F238E27FC236}">
                    <a16:creationId xmlns:a16="http://schemas.microsoft.com/office/drawing/2014/main" id="{C9289067-4EA2-EE41-AF9D-BDACADADF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43" y="2336873"/>
                <a:ext cx="10971775" cy="4244128"/>
              </a:xfrm>
              <a:prstGeom prst="rect">
                <a:avLst/>
              </a:prstGeom>
              <a:blipFill>
                <a:blip r:embed="rId3"/>
                <a:stretch>
                  <a:fillRect l="-809" t="-148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D067257-D18C-3F4D-8A5B-F91AA0271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27" y="2407308"/>
            <a:ext cx="6755386" cy="2339487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3525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 err="1"/>
              <a:t>Synchronous</a:t>
            </a:r>
            <a:r>
              <a:rPr lang="tr-TR" b="1" dirty="0"/>
              <a:t> TDM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DDC938B-6FD3-3342-9562-0252E77FE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6860"/>
            <a:ext cx="12192000" cy="3807912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40537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 err="1"/>
              <a:t>Synchronous</a:t>
            </a:r>
            <a:r>
              <a:rPr lang="tr-TR" b="1" dirty="0"/>
              <a:t> TDM – </a:t>
            </a:r>
            <a:r>
              <a:rPr lang="tr-TR" b="1" dirty="0" err="1"/>
              <a:t>Con’t</a:t>
            </a:r>
            <a:endParaRPr lang="x-none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x-none" dirty="0"/>
              <a:t>Example</a:t>
            </a:r>
          </a:p>
          <a:p>
            <a:pPr lvl="1" algn="just"/>
            <a:r>
              <a:rPr lang="en-US" dirty="0"/>
              <a:t>In Sync. TDM where 4 units are connected, each unit produces 250 characters / sec output.</a:t>
            </a:r>
          </a:p>
          <a:p>
            <a:pPr lvl="1" algn="just"/>
            <a:r>
              <a:rPr lang="en-US" dirty="0"/>
              <a:t>1 bit is used for each frame to ensure synchronization.</a:t>
            </a:r>
          </a:p>
          <a:p>
            <a:pPr lvl="1" algn="just"/>
            <a:r>
              <a:rPr lang="en-US" dirty="0"/>
              <a:t>Each frame contains a character from each unit.</a:t>
            </a:r>
          </a:p>
          <a:p>
            <a:pPr lvl="1" algn="just"/>
            <a:r>
              <a:rPr lang="en-US" dirty="0"/>
              <a:t>Accordingly, calculate the obtained data communication speed as bps.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Answer:</a:t>
            </a:r>
          </a:p>
          <a:p>
            <a:pPr lvl="1" algn="just"/>
            <a:r>
              <a:rPr lang="tr-TR" dirty="0"/>
              <a:t>250 </a:t>
            </a:r>
            <a:r>
              <a:rPr lang="tr-TR" dirty="0" err="1"/>
              <a:t>frame</a:t>
            </a:r>
            <a:r>
              <a:rPr lang="tr-TR" dirty="0"/>
              <a:t> + 250 bit (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sync</a:t>
            </a:r>
            <a:r>
              <a:rPr lang="tr-TR" dirty="0"/>
              <a:t>.)</a:t>
            </a:r>
          </a:p>
          <a:p>
            <a:pPr lvl="1" algn="just"/>
            <a:r>
              <a:rPr lang="tr-TR" dirty="0"/>
              <a:t>250 </a:t>
            </a:r>
            <a:r>
              <a:rPr lang="tr-TR" dirty="0" err="1"/>
              <a:t>frame</a:t>
            </a:r>
            <a:r>
              <a:rPr lang="tr-TR" dirty="0"/>
              <a:t> x (4 </a:t>
            </a:r>
            <a:r>
              <a:rPr lang="tr-TR" dirty="0" err="1"/>
              <a:t>unit</a:t>
            </a:r>
            <a:r>
              <a:rPr lang="tr-TR" dirty="0"/>
              <a:t> x 8 </a:t>
            </a:r>
            <a:r>
              <a:rPr lang="tr-TR" dirty="0" err="1"/>
              <a:t>bits</a:t>
            </a:r>
            <a:r>
              <a:rPr lang="tr-TR" dirty="0"/>
              <a:t>/</a:t>
            </a:r>
            <a:r>
              <a:rPr lang="tr-TR" dirty="0" err="1"/>
              <a:t>unit</a:t>
            </a:r>
            <a:r>
              <a:rPr lang="tr-TR" dirty="0"/>
              <a:t>) / </a:t>
            </a:r>
            <a:r>
              <a:rPr lang="tr-TR" dirty="0" err="1"/>
              <a:t>frame</a:t>
            </a:r>
            <a:r>
              <a:rPr lang="tr-TR" dirty="0"/>
              <a:t> + 250 bit  = 8250 bps </a:t>
            </a:r>
            <a:endParaRPr lang="x-none" dirty="0"/>
          </a:p>
          <a:p>
            <a:pPr lvl="1" algn="just"/>
            <a:endParaRPr lang="x-none" dirty="0"/>
          </a:p>
          <a:p>
            <a:pPr lvl="1" algn="just"/>
            <a:endParaRPr lang="x-none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99069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 err="1"/>
              <a:t>Asynchronous</a:t>
            </a:r>
            <a:r>
              <a:rPr lang="tr-TR" b="1" dirty="0"/>
              <a:t> TDM</a:t>
            </a:r>
            <a:endParaRPr lang="x-none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9825771-715B-8C49-9EA3-D21779195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0965"/>
            <a:ext cx="12192000" cy="3693236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53220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DTE-DCE </a:t>
            </a:r>
            <a:r>
              <a:rPr lang="tr-TR" dirty="0" err="1"/>
              <a:t>Interfaces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DCE (Data Circuit-Terminating Equipment)</a:t>
            </a:r>
          </a:p>
          <a:p>
            <a:pPr lvl="1" algn="just"/>
            <a:r>
              <a:rPr lang="en-US" dirty="0"/>
              <a:t>Modem</a:t>
            </a:r>
          </a:p>
          <a:p>
            <a:pPr algn="just"/>
            <a:r>
              <a:rPr lang="en-US" dirty="0"/>
              <a:t>DTE (Data </a:t>
            </a:r>
            <a:r>
              <a:rPr lang="tr-TR" dirty="0"/>
              <a:t>Terminal</a:t>
            </a:r>
            <a:r>
              <a:rPr lang="en-US" dirty="0"/>
              <a:t> Equipment)</a:t>
            </a:r>
          </a:p>
          <a:p>
            <a:pPr lvl="1" algn="just"/>
            <a:r>
              <a:rPr lang="en-US" dirty="0"/>
              <a:t>Computer</a:t>
            </a:r>
          </a:p>
          <a:p>
            <a:pPr lvl="1" algn="just"/>
            <a:r>
              <a:rPr lang="en-US" dirty="0"/>
              <a:t>Printer</a:t>
            </a:r>
          </a:p>
          <a:p>
            <a:pPr lvl="1" algn="just"/>
            <a:r>
              <a:rPr lang="en-US" dirty="0"/>
              <a:t>Fax</a:t>
            </a:r>
          </a:p>
          <a:p>
            <a:pPr lvl="1" algn="just"/>
            <a:r>
              <a:rPr lang="en-US" dirty="0"/>
              <a:t>etc.</a:t>
            </a:r>
          </a:p>
          <a:p>
            <a:pPr lvl="1" algn="just"/>
            <a:endParaRPr lang="en-US" dirty="0"/>
          </a:p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DF432C-31C5-CE46-8F5E-41703BB0B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59" y="4300151"/>
            <a:ext cx="9169400" cy="1612900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1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16865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 err="1"/>
              <a:t>Error</a:t>
            </a:r>
            <a:r>
              <a:rPr lang="tr-TR" b="1" dirty="0"/>
              <a:t> </a:t>
            </a:r>
            <a:r>
              <a:rPr lang="tr-TR" b="1" dirty="0" err="1"/>
              <a:t>Detection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Correction</a:t>
            </a:r>
            <a:r>
              <a:rPr lang="tr-TR" b="1" dirty="0"/>
              <a:t> </a:t>
            </a:r>
            <a:r>
              <a:rPr lang="tr-TR" b="1" dirty="0" err="1"/>
              <a:t>Techniques</a:t>
            </a:r>
            <a:endParaRPr lang="x-none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x-none" dirty="0"/>
              <a:t>Data Link Layer (in OSI model)</a:t>
            </a:r>
          </a:p>
          <a:p>
            <a:pPr algn="just"/>
            <a:r>
              <a:rPr lang="x-none" dirty="0"/>
              <a:t>Error reasons</a:t>
            </a:r>
          </a:p>
          <a:p>
            <a:pPr lvl="1" algn="just"/>
            <a:r>
              <a:rPr lang="en-US" dirty="0"/>
              <a:t>Attenuation </a:t>
            </a:r>
          </a:p>
          <a:p>
            <a:pPr lvl="1" algn="just"/>
            <a:r>
              <a:rPr lang="en-US" dirty="0"/>
              <a:t>Delay Distortion</a:t>
            </a:r>
          </a:p>
          <a:p>
            <a:pPr lvl="2" algn="just"/>
            <a:r>
              <a:rPr lang="en-US" dirty="0"/>
              <a:t>Video + Voice</a:t>
            </a:r>
          </a:p>
          <a:p>
            <a:pPr lvl="2" algn="just"/>
            <a:r>
              <a:rPr lang="en-US" dirty="0"/>
              <a:t>Problem in </a:t>
            </a:r>
            <a:r>
              <a:rPr lang="tr-TR" dirty="0"/>
              <a:t>time </a:t>
            </a:r>
            <a:r>
              <a:rPr lang="tr-TR" dirty="0" err="1"/>
              <a:t>sensitive</a:t>
            </a:r>
            <a:r>
              <a:rPr lang="x-none" dirty="0"/>
              <a:t> conditions</a:t>
            </a:r>
            <a:endParaRPr lang="en-US" dirty="0"/>
          </a:p>
          <a:p>
            <a:pPr lvl="1" algn="just"/>
            <a:r>
              <a:rPr lang="en-US" dirty="0"/>
              <a:t>Noise in the communication environment</a:t>
            </a:r>
          </a:p>
          <a:p>
            <a:pPr lvl="2" algn="just"/>
            <a:r>
              <a:rPr lang="en-US" dirty="0"/>
              <a:t>Thermal noise</a:t>
            </a:r>
          </a:p>
          <a:p>
            <a:pPr lvl="3" algn="just"/>
            <a:r>
              <a:rPr lang="en-US" dirty="0"/>
              <a:t>Random electron motion</a:t>
            </a:r>
          </a:p>
          <a:p>
            <a:pPr lvl="2" algn="just"/>
            <a:r>
              <a:rPr lang="en-US" dirty="0"/>
              <a:t>Intermodulation noise</a:t>
            </a:r>
          </a:p>
          <a:p>
            <a:pPr lvl="2" algn="just"/>
            <a:r>
              <a:rPr lang="en-US" dirty="0" err="1"/>
              <a:t>CrossTalk</a:t>
            </a:r>
            <a:r>
              <a:rPr lang="en-US" dirty="0"/>
              <a:t> </a:t>
            </a:r>
          </a:p>
          <a:p>
            <a:pPr lvl="2" algn="just"/>
            <a:r>
              <a:rPr lang="en-US" dirty="0"/>
              <a:t>Impulse Noise  </a:t>
            </a:r>
            <a:endParaRPr lang="x-none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7636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 err="1"/>
              <a:t>Error</a:t>
            </a:r>
            <a:r>
              <a:rPr lang="tr-TR" b="1" dirty="0"/>
              <a:t> </a:t>
            </a:r>
            <a:r>
              <a:rPr lang="tr-TR" b="1" dirty="0" err="1"/>
              <a:t>Types</a:t>
            </a:r>
            <a:endParaRPr lang="x-none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823946" y="2403918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x-none" dirty="0"/>
              <a:t>Single bit error</a:t>
            </a:r>
          </a:p>
          <a:p>
            <a:pPr algn="just"/>
            <a:endParaRPr lang="x-none" dirty="0"/>
          </a:p>
          <a:p>
            <a:pPr algn="just"/>
            <a:r>
              <a:rPr lang="x-none" dirty="0"/>
              <a:t>Multi bit error</a:t>
            </a:r>
          </a:p>
          <a:p>
            <a:pPr algn="just"/>
            <a:endParaRPr lang="x-none" dirty="0"/>
          </a:p>
          <a:p>
            <a:pPr algn="just"/>
            <a:r>
              <a:rPr lang="en-US" dirty="0"/>
              <a:t>Error bursts</a:t>
            </a:r>
            <a:endParaRPr lang="x-none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29A440F0-5C18-CB49-9698-2FDE333CF7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82861" y="2447715"/>
          <a:ext cx="3253949" cy="431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842">
                  <a:extLst>
                    <a:ext uri="{9D8B030D-6E8A-4147-A177-3AD203B41FA5}">
                      <a16:colId xmlns="" xmlns:a16="http://schemas.microsoft.com/office/drawing/2014/main" val="116499775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49367143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22465691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89784159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4091696492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048437975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68472675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15497913"/>
                    </a:ext>
                  </a:extLst>
                </a:gridCol>
              </a:tblGrid>
              <a:tr h="431386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>
                          <a:effectLst/>
                        </a:rPr>
                        <a:t>1</a:t>
                      </a:r>
                      <a:endParaRPr lang="x-non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>
                          <a:effectLst/>
                        </a:rPr>
                        <a:t>Ø</a:t>
                      </a:r>
                      <a:endParaRPr lang="x-non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>
                          <a:effectLst/>
                        </a:rPr>
                        <a:t>Ø</a:t>
                      </a:r>
                      <a:endParaRPr lang="x-non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>
                          <a:effectLst/>
                        </a:rPr>
                        <a:t>1</a:t>
                      </a:r>
                      <a:endParaRPr lang="x-non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>
                          <a:effectLst/>
                        </a:rPr>
                        <a:t>1</a:t>
                      </a:r>
                      <a:endParaRPr lang="x-non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53074025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D040A216-D0EB-6446-B43F-CB1DEC1B78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04625" y="2453273"/>
          <a:ext cx="3253949" cy="431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842">
                  <a:extLst>
                    <a:ext uri="{9D8B030D-6E8A-4147-A177-3AD203B41FA5}">
                      <a16:colId xmlns="" xmlns:a16="http://schemas.microsoft.com/office/drawing/2014/main" val="116499775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49367143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22465691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89784159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4091696492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048437975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68472675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15497913"/>
                    </a:ext>
                  </a:extLst>
                </a:gridCol>
              </a:tblGrid>
              <a:tr h="431386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>
                          <a:effectLst/>
                        </a:rPr>
                        <a:t>1</a:t>
                      </a:r>
                      <a:endParaRPr lang="x-non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/>
                      <a:r>
                        <a:rPr lang="tr-TR" sz="2000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x-none" sz="2000" kern="1200" dirty="0">
                        <a:solidFill>
                          <a:srgbClr val="FF0000"/>
                        </a:solidFill>
                        <a:effectLst/>
                        <a:highlight>
                          <a:srgbClr val="C0C0C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>
                          <a:effectLst/>
                        </a:rPr>
                        <a:t>Ø</a:t>
                      </a:r>
                      <a:endParaRPr lang="x-non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>
                          <a:effectLst/>
                        </a:rPr>
                        <a:t>1</a:t>
                      </a:r>
                      <a:endParaRPr lang="x-non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>
                          <a:effectLst/>
                        </a:rPr>
                        <a:t>1</a:t>
                      </a:r>
                      <a:endParaRPr lang="x-non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3074025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9F805E0-6D51-3448-AAA6-DB63BEF7C9DE}"/>
              </a:ext>
            </a:extLst>
          </p:cNvPr>
          <p:cNvSpPr txBox="1"/>
          <p:nvPr/>
        </p:nvSpPr>
        <p:spPr>
          <a:xfrm>
            <a:off x="4682860" y="2028538"/>
            <a:ext cx="325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Data Sent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CA35472-6660-F545-B5E5-653082A73B6D}"/>
              </a:ext>
            </a:extLst>
          </p:cNvPr>
          <p:cNvSpPr txBox="1"/>
          <p:nvPr/>
        </p:nvSpPr>
        <p:spPr>
          <a:xfrm>
            <a:off x="8404625" y="2028536"/>
            <a:ext cx="325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Data </a:t>
            </a:r>
            <a:r>
              <a:rPr lang="tr-TR" dirty="0" err="1"/>
              <a:t>Received</a:t>
            </a:r>
            <a:endParaRPr lang="tr-TR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="" xmlns:a16="http://schemas.microsoft.com/office/drawing/2014/main" id="{833B026F-5BCD-6648-802F-8D61A5CBB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82858" y="3267907"/>
          <a:ext cx="3253949" cy="431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842">
                  <a:extLst>
                    <a:ext uri="{9D8B030D-6E8A-4147-A177-3AD203B41FA5}">
                      <a16:colId xmlns="" xmlns:a16="http://schemas.microsoft.com/office/drawing/2014/main" val="116499775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49367143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22465691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89784159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4091696492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048437975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68472675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15497913"/>
                    </a:ext>
                  </a:extLst>
                </a:gridCol>
              </a:tblGrid>
              <a:tr h="431386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53074025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0F7BED1E-A13D-8B49-A1AF-75F96A2F4A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04624" y="3267907"/>
          <a:ext cx="3253949" cy="431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842">
                  <a:extLst>
                    <a:ext uri="{9D8B030D-6E8A-4147-A177-3AD203B41FA5}">
                      <a16:colId xmlns="" xmlns:a16="http://schemas.microsoft.com/office/drawing/2014/main" val="116499775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49367143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22465691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89784159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4091696492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048437975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68472675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15497913"/>
                    </a:ext>
                  </a:extLst>
                </a:gridCol>
              </a:tblGrid>
              <a:tr h="431386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>
                          <a:effectLst/>
                        </a:rPr>
                        <a:t>1</a:t>
                      </a:r>
                      <a:endParaRPr lang="x-non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0"/>
                      <a:r>
                        <a:rPr lang="tr-TR" sz="2000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C0C0C0"/>
                          </a:highligh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x-none" sz="2000" kern="1200" dirty="0">
                        <a:solidFill>
                          <a:srgbClr val="FF0000"/>
                        </a:solidFill>
                        <a:effectLst/>
                        <a:highlight>
                          <a:srgbClr val="C0C0C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 err="1">
                          <a:solidFill>
                            <a:srgbClr val="FF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Ø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highlight>
                          <a:srgbClr val="C0C0C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>
                          <a:effectLst/>
                        </a:rPr>
                        <a:t>1</a:t>
                      </a:r>
                      <a:endParaRPr lang="x-non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3074025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="" xmlns:a16="http://schemas.microsoft.com/office/drawing/2014/main" id="{A19572BE-BE79-3346-B945-DB4784B8A9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93262" y="4220114"/>
          <a:ext cx="3253949" cy="431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842">
                  <a:extLst>
                    <a:ext uri="{9D8B030D-6E8A-4147-A177-3AD203B41FA5}">
                      <a16:colId xmlns="" xmlns:a16="http://schemas.microsoft.com/office/drawing/2014/main" val="116499775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49367143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22465691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89784159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4091696492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048437975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68472675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15497913"/>
                    </a:ext>
                  </a:extLst>
                </a:gridCol>
              </a:tblGrid>
              <a:tr h="431386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53074025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="" xmlns:a16="http://schemas.microsoft.com/office/drawing/2014/main" id="{CEFA319D-7207-2A47-9177-5BCD51424C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04623" y="4237505"/>
          <a:ext cx="3253949" cy="431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842">
                  <a:extLst>
                    <a:ext uri="{9D8B030D-6E8A-4147-A177-3AD203B41FA5}">
                      <a16:colId xmlns="" xmlns:a16="http://schemas.microsoft.com/office/drawing/2014/main" val="116499775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49367143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224656911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89784159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4091696492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1048437975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684726759"/>
                    </a:ext>
                  </a:extLst>
                </a:gridCol>
                <a:gridCol w="411301">
                  <a:extLst>
                    <a:ext uri="{9D8B030D-6E8A-4147-A177-3AD203B41FA5}">
                      <a16:colId xmlns="" xmlns:a16="http://schemas.microsoft.com/office/drawing/2014/main" val="315497913"/>
                    </a:ext>
                  </a:extLst>
                </a:gridCol>
              </a:tblGrid>
              <a:tr h="431386"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 err="1">
                          <a:effectLst/>
                        </a:rPr>
                        <a:t>Ø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solidFill>
                            <a:srgbClr val="FF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highlight>
                          <a:srgbClr val="C0C0C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>
                          <a:solidFill>
                            <a:srgbClr val="FF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highlight>
                          <a:srgbClr val="C0C0C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 err="1">
                          <a:solidFill>
                            <a:srgbClr val="FF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Ø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highlight>
                          <a:srgbClr val="C0C0C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2000" dirty="0" err="1">
                          <a:solidFill>
                            <a:srgbClr val="FF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Ø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highlight>
                          <a:srgbClr val="C0C0C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tr-TR" sz="2000" dirty="0">
                          <a:effectLst/>
                        </a:rPr>
                        <a:t>1</a:t>
                      </a:r>
                      <a:endParaRPr lang="x-non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530740252"/>
                  </a:ext>
                </a:extLst>
              </a:tr>
            </a:tbl>
          </a:graphicData>
        </a:graphic>
      </p:graphicFrame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9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47953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 err="1"/>
              <a:t>Error</a:t>
            </a:r>
            <a:r>
              <a:rPr lang="tr-TR" b="1" dirty="0"/>
              <a:t> </a:t>
            </a:r>
            <a:r>
              <a:rPr lang="tr-TR" b="1" dirty="0" err="1"/>
              <a:t>Detection</a:t>
            </a:r>
            <a:endParaRPr lang="x-none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x-none" dirty="0"/>
              <a:t>Both sides have original data?</a:t>
            </a:r>
          </a:p>
          <a:p>
            <a:pPr algn="just"/>
            <a:r>
              <a:rPr lang="x-none" dirty="0"/>
              <a:t>Sending data twice?</a:t>
            </a:r>
          </a:p>
          <a:p>
            <a:pPr algn="just"/>
            <a:r>
              <a:rPr lang="x-none" dirty="0"/>
              <a:t>Control block?</a:t>
            </a:r>
          </a:p>
          <a:p>
            <a:pPr lvl="1" algn="just"/>
            <a:r>
              <a:rPr lang="x-none" dirty="0"/>
              <a:t>4 different types</a:t>
            </a:r>
          </a:p>
          <a:p>
            <a:pPr lvl="2" algn="just"/>
            <a:r>
              <a:rPr lang="tr-TR" dirty="0"/>
              <a:t>VRC (</a:t>
            </a:r>
            <a:r>
              <a:rPr lang="tr-TR" dirty="0" err="1"/>
              <a:t>Vertical</a:t>
            </a:r>
            <a:r>
              <a:rPr lang="tr-TR" dirty="0"/>
              <a:t> </a:t>
            </a:r>
            <a:r>
              <a:rPr lang="tr-TR" dirty="0" err="1"/>
              <a:t>Redundency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x-none" dirty="0"/>
              <a:t>)</a:t>
            </a:r>
          </a:p>
          <a:p>
            <a:pPr lvl="2" algn="just"/>
            <a:r>
              <a:rPr lang="en-US" dirty="0"/>
              <a:t>LRC (</a:t>
            </a:r>
            <a:r>
              <a:rPr lang="en-US" dirty="0" err="1"/>
              <a:t>Longitudial</a:t>
            </a:r>
            <a:r>
              <a:rPr lang="en-US" dirty="0"/>
              <a:t> </a:t>
            </a:r>
            <a:r>
              <a:rPr lang="en-US" dirty="0" err="1"/>
              <a:t>Redundency</a:t>
            </a:r>
            <a:r>
              <a:rPr lang="en-US" dirty="0"/>
              <a:t> Code)</a:t>
            </a:r>
          </a:p>
          <a:p>
            <a:pPr lvl="2" algn="just"/>
            <a:r>
              <a:rPr lang="en-US" dirty="0"/>
              <a:t>CRC (Cyclic </a:t>
            </a:r>
            <a:r>
              <a:rPr lang="en-US" dirty="0" err="1"/>
              <a:t>Redundency</a:t>
            </a:r>
            <a:r>
              <a:rPr lang="en-US" dirty="0"/>
              <a:t> Check) </a:t>
            </a:r>
          </a:p>
          <a:p>
            <a:pPr lvl="2" algn="just"/>
            <a:r>
              <a:rPr lang="en-US" dirty="0"/>
              <a:t>Checksum </a:t>
            </a:r>
            <a:endParaRPr lang="x-none" dirty="0"/>
          </a:p>
          <a:p>
            <a:pPr algn="just"/>
            <a:endParaRPr 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5D74C09-971B-4E42-A2EE-BFB5DBA99F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40" y="2864852"/>
            <a:ext cx="6099308" cy="3079048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9980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/>
              <a:t>VRC (</a:t>
            </a:r>
            <a:r>
              <a:rPr lang="tr-TR" b="1" dirty="0" err="1"/>
              <a:t>Vertical</a:t>
            </a:r>
            <a:r>
              <a:rPr lang="tr-TR" b="1" dirty="0"/>
              <a:t> </a:t>
            </a:r>
            <a:r>
              <a:rPr lang="tr-TR" b="1" dirty="0" err="1"/>
              <a:t>Redundency</a:t>
            </a:r>
            <a:r>
              <a:rPr lang="tr-TR" b="1" dirty="0"/>
              <a:t> </a:t>
            </a:r>
            <a:r>
              <a:rPr lang="tr-TR" b="1" dirty="0" err="1"/>
              <a:t>Code</a:t>
            </a:r>
            <a:r>
              <a:rPr lang="tr-TR" b="1" dirty="0"/>
              <a:t>)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Parity check </a:t>
            </a:r>
          </a:p>
          <a:p>
            <a:pPr algn="just"/>
            <a:r>
              <a:rPr lang="en-US" dirty="0"/>
              <a:t>Simple error coding technique</a:t>
            </a:r>
          </a:p>
          <a:p>
            <a:pPr algn="just"/>
            <a:r>
              <a:rPr lang="en-US" dirty="0"/>
              <a:t>The number of errors should be </a:t>
            </a:r>
            <a:r>
              <a:rPr lang="en-US" b="1" dirty="0">
                <a:solidFill>
                  <a:srgbClr val="FFFF00"/>
                </a:solidFill>
              </a:rPr>
              <a:t>odd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XOR operation</a:t>
            </a:r>
          </a:p>
          <a:p>
            <a:pPr algn="just"/>
            <a:endParaRPr lang="en-US" dirty="0"/>
          </a:p>
          <a:p>
            <a:pPr lvl="1" algn="just"/>
            <a:endParaRPr 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5AF66CE-8A9D-4046-9970-14D63F9A6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24" y="2390660"/>
            <a:ext cx="4470400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056A244-ADD5-254A-9A0F-09DAEDDB2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24" y="3262319"/>
            <a:ext cx="4470400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DB7EDE3-D516-5546-A15D-F77BE1911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24" y="4132954"/>
            <a:ext cx="4470400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67057E3-FA98-A54F-B76D-8FB887871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24" y="5003589"/>
            <a:ext cx="4470400" cy="723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1BB49C6-52F3-1444-91CF-436C9AB4C972}"/>
              </a:ext>
            </a:extLst>
          </p:cNvPr>
          <p:cNvSpPr txBox="1"/>
          <p:nvPr/>
        </p:nvSpPr>
        <p:spPr>
          <a:xfrm>
            <a:off x="6514084" y="253288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Data Sent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4E4DBD8E-731A-0249-B2FA-1E4EA5E9F90B}"/>
              </a:ext>
            </a:extLst>
          </p:cNvPr>
          <p:cNvSpPr txBox="1"/>
          <p:nvPr/>
        </p:nvSpPr>
        <p:spPr>
          <a:xfrm>
            <a:off x="5930502" y="3459361"/>
            <a:ext cx="18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Data </a:t>
            </a:r>
            <a:r>
              <a:rPr lang="tr-TR" dirty="0" err="1"/>
              <a:t>Received</a:t>
            </a:r>
            <a:r>
              <a:rPr lang="tr-TR" dirty="0"/>
              <a:t>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EED5084-2777-4E4C-955C-305A83EB9CC3}"/>
              </a:ext>
            </a:extLst>
          </p:cNvPr>
          <p:cNvSpPr txBox="1"/>
          <p:nvPr/>
        </p:nvSpPr>
        <p:spPr>
          <a:xfrm>
            <a:off x="5930502" y="4258634"/>
            <a:ext cx="18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Data </a:t>
            </a:r>
            <a:r>
              <a:rPr lang="tr-TR" dirty="0" err="1"/>
              <a:t>Received</a:t>
            </a:r>
            <a:r>
              <a:rPr lang="tr-TR" dirty="0"/>
              <a:t>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CE7423E-B41A-E040-BBCD-062B13F19162}"/>
              </a:ext>
            </a:extLst>
          </p:cNvPr>
          <p:cNvSpPr txBox="1"/>
          <p:nvPr/>
        </p:nvSpPr>
        <p:spPr>
          <a:xfrm>
            <a:off x="5930501" y="5164930"/>
            <a:ext cx="18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Data </a:t>
            </a:r>
            <a:r>
              <a:rPr lang="tr-TR" dirty="0" err="1"/>
              <a:t>Received</a:t>
            </a:r>
            <a:r>
              <a:rPr lang="tr-TR" dirty="0"/>
              <a:t> 3</a:t>
            </a:r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3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7942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/>
              <a:t>LRC (</a:t>
            </a:r>
            <a:r>
              <a:rPr lang="tr-TR" b="1" dirty="0" err="1"/>
              <a:t>Longitudial</a:t>
            </a:r>
            <a:r>
              <a:rPr lang="tr-TR" b="1" dirty="0"/>
              <a:t> </a:t>
            </a:r>
            <a:r>
              <a:rPr lang="tr-TR" b="1" dirty="0" err="1"/>
              <a:t>Redundency</a:t>
            </a:r>
            <a:r>
              <a:rPr lang="tr-TR" b="1" dirty="0"/>
              <a:t> </a:t>
            </a:r>
            <a:r>
              <a:rPr lang="tr-TR" b="1" dirty="0" err="1"/>
              <a:t>Code</a:t>
            </a:r>
            <a:r>
              <a:rPr lang="tr-TR" b="1" dirty="0"/>
              <a:t>)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x-none" dirty="0"/>
              <a:t>LRC is 2D-VRC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20F4B39-91F9-0945-87DB-5D87673D5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2336873"/>
            <a:ext cx="8391806" cy="2272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60F7A5D-A433-FB44-886F-F15DDD0BD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1" y="4813495"/>
            <a:ext cx="8391807" cy="7371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702C790-6C0C-F140-8E42-4140B3928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685" y="5723536"/>
            <a:ext cx="8419118" cy="820636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4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21424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/>
              <a:t>CRC (</a:t>
            </a:r>
            <a:r>
              <a:rPr lang="tr-TR" b="1" dirty="0" err="1"/>
              <a:t>Cyclic</a:t>
            </a:r>
            <a:r>
              <a:rPr lang="tr-TR" b="1" dirty="0"/>
              <a:t> </a:t>
            </a:r>
            <a:r>
              <a:rPr lang="tr-TR" b="1" dirty="0" err="1"/>
              <a:t>Redundency</a:t>
            </a:r>
            <a:r>
              <a:rPr lang="tr-TR" b="1" dirty="0"/>
              <a:t> </a:t>
            </a:r>
            <a:r>
              <a:rPr lang="tr-TR" b="1" dirty="0" err="1"/>
              <a:t>Check</a:t>
            </a:r>
            <a:r>
              <a:rPr lang="tr-TR" b="1" dirty="0"/>
              <a:t>) 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data to be sent is divided into a predetermined prime polynomial.</a:t>
            </a:r>
          </a:p>
          <a:p>
            <a:pPr algn="just"/>
            <a:r>
              <a:rPr lang="en-US" dirty="0"/>
              <a:t>The remainder value is added to the data to be sent as an error control code.</a:t>
            </a:r>
          </a:p>
          <a:p>
            <a:pPr algn="just"/>
            <a:r>
              <a:rPr lang="en-US" dirty="0"/>
              <a:t>The remainder zero in receiver side means that error-free transmission.</a:t>
            </a:r>
          </a:p>
          <a:p>
            <a:pPr algn="just"/>
            <a:r>
              <a:rPr lang="en-US" dirty="0"/>
              <a:t>Common polynomials used for CRC: 13-bits, 17-bits, 33-bits</a:t>
            </a:r>
          </a:p>
          <a:p>
            <a:pPr lvl="1" algn="just"/>
            <a:r>
              <a:rPr lang="en-US" dirty="0"/>
              <a:t>The number of undetectable errors is almost zero</a:t>
            </a:r>
          </a:p>
          <a:p>
            <a:pPr algn="just"/>
            <a:r>
              <a:rPr lang="en-US" dirty="0"/>
              <a:t>Commonly used polynomials in CRC technique:</a:t>
            </a:r>
          </a:p>
          <a:p>
            <a:pPr lvl="1" hangingPunct="0"/>
            <a:r>
              <a:rPr lang="tr-TR" dirty="0"/>
              <a:t>CRC-12 		x</a:t>
            </a:r>
            <a:r>
              <a:rPr lang="tr-TR" baseline="30000" dirty="0"/>
              <a:t>12</a:t>
            </a:r>
            <a:r>
              <a:rPr lang="tr-TR" dirty="0"/>
              <a:t>+x</a:t>
            </a:r>
            <a:r>
              <a:rPr lang="tr-TR" baseline="30000" dirty="0"/>
              <a:t>11</a:t>
            </a:r>
            <a:r>
              <a:rPr lang="tr-TR" dirty="0"/>
              <a:t>+x</a:t>
            </a:r>
            <a:r>
              <a:rPr lang="tr-TR" baseline="30000" dirty="0"/>
              <a:t>3</a:t>
            </a:r>
            <a:r>
              <a:rPr lang="tr-TR" dirty="0"/>
              <a:t>+x+1</a:t>
            </a:r>
            <a:endParaRPr lang="x-none" dirty="0"/>
          </a:p>
          <a:p>
            <a:pPr lvl="1" hangingPunct="0"/>
            <a:r>
              <a:rPr lang="tr-TR" dirty="0"/>
              <a:t>CRC-16		x</a:t>
            </a:r>
            <a:r>
              <a:rPr lang="tr-TR" baseline="30000" dirty="0"/>
              <a:t>16</a:t>
            </a:r>
            <a:r>
              <a:rPr lang="tr-TR" dirty="0"/>
              <a:t>+x</a:t>
            </a:r>
            <a:r>
              <a:rPr lang="tr-TR" baseline="30000" dirty="0"/>
              <a:t>15</a:t>
            </a:r>
            <a:r>
              <a:rPr lang="tr-TR" dirty="0"/>
              <a:t>+x</a:t>
            </a:r>
            <a:r>
              <a:rPr lang="tr-TR" baseline="30000" dirty="0"/>
              <a:t>2</a:t>
            </a:r>
            <a:r>
              <a:rPr lang="tr-TR" dirty="0"/>
              <a:t>+1</a:t>
            </a:r>
            <a:endParaRPr lang="x-none" dirty="0"/>
          </a:p>
          <a:p>
            <a:pPr lvl="1" hangingPunct="0"/>
            <a:r>
              <a:rPr lang="tr-TR" dirty="0"/>
              <a:t>CRC-ITU		x</a:t>
            </a:r>
            <a:r>
              <a:rPr lang="tr-TR" baseline="30000" dirty="0"/>
              <a:t>16</a:t>
            </a:r>
            <a:r>
              <a:rPr lang="tr-TR" dirty="0"/>
              <a:t>+x</a:t>
            </a:r>
            <a:r>
              <a:rPr lang="tr-TR" baseline="30000" dirty="0"/>
              <a:t>12</a:t>
            </a:r>
            <a:r>
              <a:rPr lang="tr-TR" dirty="0"/>
              <a:t>+x</a:t>
            </a:r>
            <a:r>
              <a:rPr lang="tr-TR" baseline="30000" dirty="0"/>
              <a:t>5</a:t>
            </a:r>
            <a:r>
              <a:rPr lang="tr-TR" dirty="0"/>
              <a:t>+1</a:t>
            </a:r>
            <a:endParaRPr lang="x-none" dirty="0"/>
          </a:p>
          <a:p>
            <a:pPr lvl="1" hangingPunct="0"/>
            <a:r>
              <a:rPr lang="tr-TR" dirty="0"/>
              <a:t>CRC-32		x</a:t>
            </a:r>
            <a:r>
              <a:rPr lang="tr-TR" baseline="30000" dirty="0"/>
              <a:t>32</a:t>
            </a:r>
            <a:r>
              <a:rPr lang="tr-TR" dirty="0"/>
              <a:t>+x</a:t>
            </a:r>
            <a:r>
              <a:rPr lang="tr-TR" baseline="30000" dirty="0"/>
              <a:t>26</a:t>
            </a:r>
            <a:r>
              <a:rPr lang="tr-TR" dirty="0"/>
              <a:t>+x</a:t>
            </a:r>
            <a:r>
              <a:rPr lang="tr-TR" baseline="30000" dirty="0"/>
              <a:t>23</a:t>
            </a:r>
            <a:r>
              <a:rPr lang="tr-TR" dirty="0"/>
              <a:t>+x</a:t>
            </a:r>
            <a:r>
              <a:rPr lang="tr-TR" baseline="30000" dirty="0"/>
              <a:t>22</a:t>
            </a:r>
            <a:r>
              <a:rPr lang="tr-TR" dirty="0"/>
              <a:t>+x</a:t>
            </a:r>
            <a:r>
              <a:rPr lang="tr-TR" baseline="30000" dirty="0"/>
              <a:t>16</a:t>
            </a:r>
            <a:r>
              <a:rPr lang="tr-TR" dirty="0"/>
              <a:t>+x</a:t>
            </a:r>
            <a:r>
              <a:rPr lang="tr-TR" baseline="30000" dirty="0"/>
              <a:t>12</a:t>
            </a:r>
            <a:r>
              <a:rPr lang="tr-TR" dirty="0"/>
              <a:t>+x</a:t>
            </a:r>
            <a:r>
              <a:rPr lang="tr-TR" baseline="30000" dirty="0"/>
              <a:t>11</a:t>
            </a:r>
            <a:r>
              <a:rPr lang="tr-TR" dirty="0"/>
              <a:t>+x</a:t>
            </a:r>
            <a:r>
              <a:rPr lang="tr-TR" baseline="30000" dirty="0"/>
              <a:t>10</a:t>
            </a:r>
            <a:r>
              <a:rPr lang="tr-TR" dirty="0"/>
              <a:t>+x</a:t>
            </a:r>
            <a:r>
              <a:rPr lang="tr-TR" baseline="30000" dirty="0"/>
              <a:t>8</a:t>
            </a:r>
            <a:r>
              <a:rPr lang="tr-TR" dirty="0"/>
              <a:t>+x</a:t>
            </a:r>
            <a:r>
              <a:rPr lang="tr-TR" baseline="30000" dirty="0"/>
              <a:t>7</a:t>
            </a:r>
            <a:r>
              <a:rPr lang="tr-TR" dirty="0"/>
              <a:t>+x</a:t>
            </a:r>
            <a:r>
              <a:rPr lang="tr-TR" baseline="30000" dirty="0"/>
              <a:t>5</a:t>
            </a:r>
            <a:r>
              <a:rPr lang="tr-TR" dirty="0"/>
              <a:t>+x</a:t>
            </a:r>
            <a:r>
              <a:rPr lang="tr-TR" baseline="30000" dirty="0"/>
              <a:t>4</a:t>
            </a:r>
            <a:r>
              <a:rPr lang="tr-TR" dirty="0"/>
              <a:t>+x</a:t>
            </a:r>
            <a:r>
              <a:rPr lang="tr-TR" baseline="30000" dirty="0"/>
              <a:t>2</a:t>
            </a:r>
            <a:r>
              <a:rPr lang="tr-TR" dirty="0"/>
              <a:t>+x+1</a:t>
            </a:r>
            <a:endParaRPr lang="x-none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7663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/>
              <a:t>CRC (</a:t>
            </a:r>
            <a:r>
              <a:rPr lang="tr-TR" b="1" dirty="0" err="1"/>
              <a:t>Cyclic</a:t>
            </a:r>
            <a:r>
              <a:rPr lang="tr-TR" b="1" dirty="0"/>
              <a:t> </a:t>
            </a:r>
            <a:r>
              <a:rPr lang="tr-TR" b="1" dirty="0" err="1"/>
              <a:t>Redundency</a:t>
            </a:r>
            <a:r>
              <a:rPr lang="tr-TR" b="1" dirty="0"/>
              <a:t> </a:t>
            </a:r>
            <a:r>
              <a:rPr lang="tr-TR" b="1" dirty="0" err="1"/>
              <a:t>Check</a:t>
            </a:r>
            <a:r>
              <a:rPr lang="tr-TR" b="1" dirty="0"/>
              <a:t>) - </a:t>
            </a:r>
            <a:r>
              <a:rPr lang="tr-TR" b="1" dirty="0" err="1"/>
              <a:t>Con’t</a:t>
            </a:r>
            <a:r>
              <a:rPr lang="tr-TR" b="1" dirty="0"/>
              <a:t> 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3A1EE18-4BDE-A643-B70F-2E361C643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0" y="3463290"/>
            <a:ext cx="3365500" cy="1028700"/>
          </a:xfrm>
          <a:prstGeom prst="rect">
            <a:avLst/>
          </a:prstGeom>
        </p:spPr>
      </p:pic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22576" y="1998731"/>
            <a:ext cx="12192000" cy="444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x-none" dirty="0">
                <a:solidFill>
                  <a:schemeClr val="bg1"/>
                </a:solidFill>
              </a:rPr>
              <a:t>Example: Data Sent: 100100, </a:t>
            </a:r>
            <a:r>
              <a:rPr lang="en-US" dirty="0" err="1">
                <a:solidFill>
                  <a:schemeClr val="bg1"/>
                </a:solidFill>
              </a:rPr>
              <a:t>polynom</a:t>
            </a:r>
            <a:r>
              <a:rPr lang="en-US" dirty="0">
                <a:solidFill>
                  <a:schemeClr val="bg1"/>
                </a:solidFill>
              </a:rPr>
              <a:t>: x</a:t>
            </a:r>
            <a:r>
              <a:rPr lang="en-US" baseline="30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 + x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+ 1, CRC = ?</a:t>
            </a:r>
            <a:endParaRPr lang="x-none" dirty="0">
              <a:solidFill>
                <a:schemeClr val="bg1"/>
              </a:solidFill>
            </a:endParaRPr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424294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-0.0056 -0.280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-1405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2014 L 0 -0.1011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 err="1"/>
              <a:t>Checksum</a:t>
            </a:r>
            <a:r>
              <a:rPr lang="tr-TR" b="1" dirty="0"/>
              <a:t> 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sender divides the data into N-bits parts (usually 16 bits are used).</a:t>
            </a:r>
          </a:p>
          <a:p>
            <a:pPr algn="just"/>
            <a:r>
              <a:rPr lang="en-US" dirty="0"/>
              <a:t>The parts are collected using the first complementary arithmetic.</a:t>
            </a:r>
          </a:p>
          <a:p>
            <a:pPr lvl="1" algn="just"/>
            <a:r>
              <a:rPr lang="en-US" dirty="0"/>
              <a:t>In this way, a total value of only N bits is obtained.</a:t>
            </a:r>
          </a:p>
          <a:p>
            <a:pPr algn="just"/>
            <a:r>
              <a:rPr lang="en-US" dirty="0"/>
              <a:t>Calculate two's complement using summed value</a:t>
            </a:r>
          </a:p>
          <a:p>
            <a:pPr lvl="1" algn="just"/>
            <a:r>
              <a:rPr lang="en-US" dirty="0"/>
              <a:t>The calculated value is added to the end of the information to be sent.</a:t>
            </a:r>
          </a:p>
          <a:p>
            <a:pPr algn="just"/>
            <a:r>
              <a:rPr lang="en-US" dirty="0"/>
              <a:t>The checksum detects all of the odd errors and most of the even numbers.</a:t>
            </a:r>
          </a:p>
          <a:p>
            <a:pPr lvl="1" algn="just"/>
            <a:r>
              <a:rPr lang="en-US" dirty="0"/>
              <a:t>However, if one or more bits in a part are 0 when they are 1, but there is a 0 when 1 in another part, the error will not be understood because there will be no difference in this column sum.</a:t>
            </a:r>
          </a:p>
          <a:p>
            <a:pPr algn="just"/>
            <a:endParaRPr lang="x-none" dirty="0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03725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 err="1"/>
              <a:t>Checksum</a:t>
            </a:r>
            <a:r>
              <a:rPr lang="tr-TR" b="1" dirty="0"/>
              <a:t> - </a:t>
            </a:r>
            <a:r>
              <a:rPr lang="tr-TR" b="1" dirty="0" err="1"/>
              <a:t>Con’t</a:t>
            </a:r>
            <a:endParaRPr lang="tr-TR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4FB0ABF-7337-AA4B-AC61-D1C2D16EC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74" y="2040503"/>
            <a:ext cx="8415027" cy="4334161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2149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 err="1"/>
              <a:t>Error</a:t>
            </a:r>
            <a:r>
              <a:rPr lang="tr-TR" b="1" dirty="0"/>
              <a:t> </a:t>
            </a:r>
            <a:r>
              <a:rPr lang="tr-TR" b="1" dirty="0" err="1"/>
              <a:t>Correction</a:t>
            </a:r>
            <a:endParaRPr lang="tr-TR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x-none" dirty="0"/>
              <a:t>2 methods</a:t>
            </a:r>
          </a:p>
          <a:p>
            <a:pPr lvl="1" algn="just"/>
            <a:r>
              <a:rPr lang="x-none" dirty="0"/>
              <a:t>Send data again</a:t>
            </a:r>
          </a:p>
          <a:p>
            <a:pPr lvl="1" algn="just"/>
            <a:r>
              <a:rPr lang="en-US" dirty="0"/>
              <a:t>I</a:t>
            </a:r>
            <a:r>
              <a:rPr lang="x-none" dirty="0"/>
              <a:t>f one bit error</a:t>
            </a:r>
          </a:p>
          <a:p>
            <a:pPr lvl="2" algn="just"/>
            <a:r>
              <a:rPr lang="x-none" dirty="0"/>
              <a:t>Hamming Code / Distance</a:t>
            </a:r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6110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DTE-DCE </a:t>
            </a:r>
            <a:r>
              <a:rPr lang="tr-TR" dirty="0" err="1"/>
              <a:t>Interfaces</a:t>
            </a:r>
            <a:r>
              <a:rPr lang="tr-TR" dirty="0"/>
              <a:t>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Standards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DTE </a:t>
            </a:r>
            <a:r>
              <a:rPr lang="tr-TR" dirty="0" err="1"/>
              <a:t>and</a:t>
            </a:r>
            <a:r>
              <a:rPr lang="tr-TR" dirty="0"/>
              <a:t> DCE</a:t>
            </a:r>
          </a:p>
          <a:p>
            <a:pPr lvl="1" algn="just"/>
            <a:r>
              <a:rPr lang="tr-TR" dirty="0"/>
              <a:t>EIA </a:t>
            </a:r>
          </a:p>
          <a:p>
            <a:pPr lvl="2" algn="just"/>
            <a:r>
              <a:rPr lang="tr-TR" dirty="0"/>
              <a:t>EIA–232</a:t>
            </a:r>
          </a:p>
          <a:p>
            <a:pPr lvl="2" algn="just"/>
            <a:r>
              <a:rPr lang="tr-TR" dirty="0"/>
              <a:t>EIA–442</a:t>
            </a:r>
          </a:p>
          <a:p>
            <a:pPr lvl="2" algn="just"/>
            <a:r>
              <a:rPr lang="tr-TR" dirty="0"/>
              <a:t>EIA–449</a:t>
            </a:r>
            <a:r>
              <a:rPr lang="x-none" dirty="0"/>
              <a:t> </a:t>
            </a:r>
          </a:p>
          <a:p>
            <a:pPr lvl="1" algn="just"/>
            <a:r>
              <a:rPr lang="tr-TR" dirty="0"/>
              <a:t>ITU-T </a:t>
            </a:r>
          </a:p>
          <a:p>
            <a:pPr lvl="2" algn="just"/>
            <a:r>
              <a:rPr lang="tr-TR" dirty="0"/>
              <a:t>V.24</a:t>
            </a:r>
          </a:p>
          <a:p>
            <a:pPr lvl="2" algn="just"/>
            <a:r>
              <a:rPr lang="tr-TR" dirty="0"/>
              <a:t>V.32</a:t>
            </a:r>
          </a:p>
          <a:p>
            <a:pPr lvl="2" algn="just"/>
            <a:r>
              <a:rPr lang="tr-TR" dirty="0"/>
              <a:t>V.32bis</a:t>
            </a:r>
          </a:p>
          <a:p>
            <a:pPr lvl="2" algn="just"/>
            <a:r>
              <a:rPr lang="tr-TR" dirty="0"/>
              <a:t>V.34</a:t>
            </a:r>
          </a:p>
          <a:p>
            <a:pPr lvl="2" algn="just"/>
            <a:r>
              <a:rPr lang="tr-TR" dirty="0"/>
              <a:t>X.2</a:t>
            </a:r>
          </a:p>
          <a:p>
            <a:pPr lvl="2" algn="just"/>
            <a:r>
              <a:rPr lang="tr-TR" dirty="0"/>
              <a:t>X.24 </a:t>
            </a:r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42072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 err="1"/>
              <a:t>Hamming</a:t>
            </a:r>
            <a:r>
              <a:rPr lang="tr-TR" b="1" dirty="0"/>
              <a:t> </a:t>
            </a:r>
            <a:r>
              <a:rPr lang="tr-TR" b="1" dirty="0" err="1"/>
              <a:t>Code</a:t>
            </a:r>
            <a:endParaRPr lang="tr-TR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İçerik Yer Tutucusu 2">
                <a:extLst>
                  <a:ext uri="{FF2B5EF4-FFF2-40B4-BE49-F238E27FC236}">
                    <a16:creationId xmlns="" xmlns:a16="http://schemas.microsoft.com/office/drawing/2014/main" id="{C9289067-4EA2-EE41-AF9D-BDACADADFB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143" y="2336873"/>
                <a:ext cx="10971775" cy="42441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dirty="0"/>
                  <a:t>I</a:t>
                </a:r>
                <a:r>
                  <a:rPr lang="x-none" dirty="0"/>
                  <a:t>f we sent m bit data, the error occurs in 1,2,…,m bit</a:t>
                </a:r>
              </a:p>
              <a:p>
                <a:pPr algn="just"/>
                <a:r>
                  <a:rPr lang="x-none" dirty="0"/>
                  <a:t>Adding error-free state, the data length will be </a:t>
                </a:r>
                <a:r>
                  <a:rPr lang="x-none" dirty="0">
                    <a:solidFill>
                      <a:srgbClr val="FFFF00"/>
                    </a:solidFill>
                  </a:rPr>
                  <a:t>m+1</a:t>
                </a:r>
              </a:p>
              <a:p>
                <a:pPr algn="just"/>
                <a:r>
                  <a:rPr lang="x-none" dirty="0"/>
                  <a:t>Control block length must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tr-T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tr-T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tr-TR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tr-TR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tr-TR" b="0" dirty="0">
                  <a:solidFill>
                    <a:srgbClr val="FFFF00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tr-TR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tr-TR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tr-TR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tr-TR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x-none" dirty="0"/>
                  <a:t>bit must be sent error-free</a:t>
                </a:r>
              </a:p>
              <a:p>
                <a:pPr algn="just"/>
                <a:r>
                  <a:rPr lang="x-none" dirty="0"/>
                  <a:t>So, control block length must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tr-TR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tr-TR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tr-T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tr-T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tr-T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tr-TR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tr-TR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tr-TR" dirty="0">
                  <a:solidFill>
                    <a:srgbClr val="FFFF00"/>
                  </a:solidFill>
                </a:endParaRPr>
              </a:p>
              <a:p>
                <a:pPr algn="just"/>
                <a:r>
                  <a:rPr lang="tr-TR" dirty="0"/>
                  <a:t>(1, 2, 4, 8, 16. </a:t>
                </a:r>
                <a:r>
                  <a:rPr lang="tr-TR" dirty="0" err="1"/>
                  <a:t>bits</a:t>
                </a:r>
                <a:r>
                  <a:rPr lang="tr-TR" dirty="0"/>
                  <a:t>)</a:t>
                </a:r>
                <a:endParaRPr lang="tr-TR" dirty="0">
                  <a:solidFill>
                    <a:srgbClr val="FFFF00"/>
                  </a:solidFill>
                </a:endParaRPr>
              </a:p>
              <a:p>
                <a:pPr algn="just"/>
                <a:endParaRPr lang="x-none" dirty="0"/>
              </a:p>
            </p:txBody>
          </p:sp>
        </mc:Choice>
        <mc:Fallback xmlns="">
          <p:sp>
            <p:nvSpPr>
              <p:cNvPr id="18" name="İçerik Yer Tutucusu 2">
                <a:extLst>
                  <a:ext uri="{FF2B5EF4-FFF2-40B4-BE49-F238E27FC236}">
                    <a16:creationId xmlns:a16="http://schemas.microsoft.com/office/drawing/2014/main" id="{C9289067-4EA2-EE41-AF9D-BDACADADF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43" y="2336873"/>
                <a:ext cx="10971775" cy="4244128"/>
              </a:xfrm>
              <a:prstGeom prst="rect">
                <a:avLst/>
              </a:prstGeom>
              <a:blipFill>
                <a:blip r:embed="rId4"/>
                <a:stretch>
                  <a:fillRect l="-809" t="-178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742D245-4F7F-A04C-91C4-A741C8145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98" y="5561991"/>
            <a:ext cx="10648264" cy="705962"/>
          </a:xfrm>
          <a:prstGeom prst="rect">
            <a:avLst/>
          </a:prstGeom>
        </p:spPr>
      </p:pic>
      <p:sp>
        <p:nvSpPr>
          <p:cNvPr id="10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026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C76AB83-7861-CF4D-BCBE-EAC4042C0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68" y="6068664"/>
            <a:ext cx="10636521" cy="705184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tr-TR" b="1" dirty="0" err="1"/>
              <a:t>Hamming</a:t>
            </a:r>
            <a:r>
              <a:rPr lang="tr-TR" b="1" dirty="0"/>
              <a:t> </a:t>
            </a:r>
            <a:r>
              <a:rPr lang="tr-TR" b="1" dirty="0" err="1"/>
              <a:t>Code</a:t>
            </a:r>
            <a:r>
              <a:rPr lang="tr-TR" b="1" dirty="0"/>
              <a:t> – </a:t>
            </a:r>
            <a:r>
              <a:rPr lang="tr-TR" b="1" dirty="0" err="1"/>
              <a:t>Con’t</a:t>
            </a:r>
            <a:endParaRPr lang="tr-TR" b="1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pic>
        <p:nvPicPr>
          <p:cNvPr id="7" name="Resim 9">
            <a:extLst>
              <a:ext uri="{FF2B5EF4-FFF2-40B4-BE49-F238E27FC236}">
                <a16:creationId xmlns="" xmlns:a16="http://schemas.microsoft.com/office/drawing/2014/main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4729270-D47D-EF43-A4EB-F6DBD2CF2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58" y="2028539"/>
            <a:ext cx="3949711" cy="3445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62A7786-0B0B-8446-9AE1-3DD3989E11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07" y="4126478"/>
            <a:ext cx="6932884" cy="442850"/>
          </a:xfrm>
          <a:prstGeom prst="rect">
            <a:avLst/>
          </a:prstGeom>
        </p:spPr>
      </p:pic>
      <p:sp>
        <p:nvSpPr>
          <p:cNvPr id="13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8" name="İçerik Yer Tutucusu 2">
            <a:extLst>
              <a:ext uri="{FF2B5EF4-FFF2-40B4-BE49-F238E27FC236}">
                <a16:creationId xmlns="" xmlns:a16="http://schemas.microsoft.com/office/drawing/2014/main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tr-TR" dirty="0"/>
              <a:t>R</a:t>
            </a:r>
            <a:r>
              <a:rPr lang="tr-TR" baseline="-25000" dirty="0"/>
              <a:t>1</a:t>
            </a:r>
            <a:r>
              <a:rPr lang="tr-TR" dirty="0"/>
              <a:t>=B</a:t>
            </a:r>
            <a:r>
              <a:rPr lang="tr-TR" baseline="-25000" dirty="0"/>
              <a:t>1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3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5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7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9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11</a:t>
            </a:r>
            <a:endParaRPr lang="x-none" dirty="0"/>
          </a:p>
          <a:p>
            <a:pPr hangingPunct="0"/>
            <a:r>
              <a:rPr lang="tr-TR" dirty="0"/>
              <a:t>R</a:t>
            </a:r>
            <a:r>
              <a:rPr lang="tr-TR" baseline="-25000" dirty="0"/>
              <a:t>2</a:t>
            </a:r>
            <a:r>
              <a:rPr lang="tr-TR" dirty="0"/>
              <a:t>=B</a:t>
            </a:r>
            <a:r>
              <a:rPr lang="tr-TR" baseline="-25000" dirty="0"/>
              <a:t>2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3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6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7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10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11</a:t>
            </a:r>
            <a:endParaRPr lang="x-none" dirty="0"/>
          </a:p>
          <a:p>
            <a:pPr hangingPunct="0"/>
            <a:r>
              <a:rPr lang="tr-TR" dirty="0"/>
              <a:t>R</a:t>
            </a:r>
            <a:r>
              <a:rPr lang="tr-TR" baseline="-25000" dirty="0"/>
              <a:t>3</a:t>
            </a:r>
            <a:r>
              <a:rPr lang="tr-TR" dirty="0"/>
              <a:t>=B</a:t>
            </a:r>
            <a:r>
              <a:rPr lang="tr-TR" baseline="-25000" dirty="0"/>
              <a:t>4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5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6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7</a:t>
            </a:r>
            <a:endParaRPr lang="x-none" dirty="0"/>
          </a:p>
          <a:p>
            <a:pPr hangingPunct="0"/>
            <a:r>
              <a:rPr lang="tr-TR" dirty="0"/>
              <a:t>R</a:t>
            </a:r>
            <a:r>
              <a:rPr lang="tr-TR" baseline="-25000" dirty="0"/>
              <a:t>4</a:t>
            </a:r>
            <a:r>
              <a:rPr lang="tr-TR" dirty="0"/>
              <a:t>=B</a:t>
            </a:r>
            <a:r>
              <a:rPr lang="tr-TR" baseline="-25000" dirty="0"/>
              <a:t>8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9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10</a:t>
            </a:r>
            <a:r>
              <a:rPr lang="tr-TR" dirty="0">
                <a:sym typeface="Symbol" pitchFamily="2" charset="2"/>
              </a:rPr>
              <a:t></a:t>
            </a:r>
            <a:r>
              <a:rPr lang="tr-TR" dirty="0"/>
              <a:t>B</a:t>
            </a:r>
            <a:r>
              <a:rPr lang="tr-TR" baseline="-25000" dirty="0"/>
              <a:t>11</a:t>
            </a:r>
            <a:endParaRPr lang="x-none" dirty="0"/>
          </a:p>
          <a:p>
            <a:pPr marL="0" indent="0" hangingPunct="0">
              <a:buNone/>
            </a:pPr>
            <a:endParaRPr lang="x-none" dirty="0"/>
          </a:p>
          <a:p>
            <a:pPr hangingPunct="0"/>
            <a:r>
              <a:rPr lang="tr-TR" sz="1800" dirty="0"/>
              <a:t>R</a:t>
            </a:r>
            <a:r>
              <a:rPr lang="tr-TR" sz="1800" baseline="-25000" dirty="0"/>
              <a:t>1</a:t>
            </a:r>
            <a:r>
              <a:rPr lang="tr-TR" sz="1800" dirty="0"/>
              <a:t>=B</a:t>
            </a:r>
            <a:r>
              <a:rPr lang="tr-TR" sz="1800" baseline="-25000" dirty="0"/>
              <a:t>3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5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7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9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11 	= </a:t>
            </a:r>
            <a:r>
              <a:rPr lang="tr-TR" sz="1800" dirty="0"/>
              <a:t>1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0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1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0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1	= 1</a:t>
            </a:r>
            <a:endParaRPr lang="x-none" sz="1800" dirty="0"/>
          </a:p>
          <a:p>
            <a:pPr hangingPunct="0"/>
            <a:r>
              <a:rPr lang="tr-TR" sz="1800" dirty="0"/>
              <a:t>R</a:t>
            </a:r>
            <a:r>
              <a:rPr lang="tr-TR" sz="1800" baseline="-25000" dirty="0"/>
              <a:t>2</a:t>
            </a:r>
            <a:r>
              <a:rPr lang="tr-TR" sz="1800" dirty="0"/>
              <a:t>=B</a:t>
            </a:r>
            <a:r>
              <a:rPr lang="tr-TR" sz="1800" baseline="-25000" dirty="0"/>
              <a:t>3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6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7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10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11	= </a:t>
            </a:r>
            <a:r>
              <a:rPr lang="tr-TR" sz="1800" dirty="0"/>
              <a:t>1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1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1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0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1	= 0</a:t>
            </a:r>
            <a:endParaRPr lang="x-none" sz="1800" dirty="0"/>
          </a:p>
          <a:p>
            <a:pPr hangingPunct="0"/>
            <a:r>
              <a:rPr lang="tr-TR" sz="1800" dirty="0"/>
              <a:t>R</a:t>
            </a:r>
            <a:r>
              <a:rPr lang="tr-TR" sz="1800" baseline="-25000" dirty="0"/>
              <a:t>3</a:t>
            </a:r>
            <a:r>
              <a:rPr lang="tr-TR" sz="1800" dirty="0"/>
              <a:t>=B</a:t>
            </a:r>
            <a:r>
              <a:rPr lang="tr-TR" sz="1800" baseline="-25000" dirty="0"/>
              <a:t>5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6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7		= </a:t>
            </a:r>
            <a:r>
              <a:rPr lang="tr-TR" sz="1800" dirty="0"/>
              <a:t>0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1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1		=</a:t>
            </a:r>
            <a:r>
              <a:rPr lang="tr-TR" sz="1800" baseline="-25000" dirty="0"/>
              <a:t> </a:t>
            </a:r>
            <a:r>
              <a:rPr lang="tr-TR" sz="1800" dirty="0"/>
              <a:t>0</a:t>
            </a:r>
            <a:endParaRPr lang="x-none" sz="1800" dirty="0"/>
          </a:p>
          <a:p>
            <a:pPr hangingPunct="0"/>
            <a:r>
              <a:rPr lang="tr-TR" sz="1800" dirty="0"/>
              <a:t>R</a:t>
            </a:r>
            <a:r>
              <a:rPr lang="tr-TR" sz="1800" baseline="-25000" dirty="0"/>
              <a:t>4</a:t>
            </a:r>
            <a:r>
              <a:rPr lang="tr-TR" sz="1800" dirty="0"/>
              <a:t>=B</a:t>
            </a:r>
            <a:r>
              <a:rPr lang="tr-TR" sz="1800" baseline="-25000" dirty="0"/>
              <a:t>9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10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B</a:t>
            </a:r>
            <a:r>
              <a:rPr lang="tr-TR" sz="1800" baseline="-25000" dirty="0"/>
              <a:t>11		= </a:t>
            </a:r>
            <a:r>
              <a:rPr lang="tr-TR" sz="1800" dirty="0"/>
              <a:t>0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0</a:t>
            </a:r>
            <a:r>
              <a:rPr lang="tr-TR" sz="1800" dirty="0">
                <a:sym typeface="Symbol" pitchFamily="2" charset="2"/>
              </a:rPr>
              <a:t></a:t>
            </a:r>
            <a:r>
              <a:rPr lang="tr-TR" sz="1800" dirty="0"/>
              <a:t>1		= 1</a:t>
            </a:r>
            <a:endParaRPr lang="x-none" sz="1800" dirty="0"/>
          </a:p>
          <a:p>
            <a:pPr hangingPunct="0"/>
            <a:endParaRPr lang="x-none" dirty="0"/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416040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Thank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your</a:t>
            </a:r>
            <a:r>
              <a:rPr lang="tr-TR" dirty="0"/>
              <a:t> </a:t>
            </a:r>
            <a:r>
              <a:rPr lang="tr-TR" dirty="0" err="1"/>
              <a:t>listening</a:t>
            </a:r>
            <a:r>
              <a:rPr lang="tr-TR" dirty="0"/>
              <a:t>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87102FDA-0BB3-4F43-A4D2-0E90DE67E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14" y="2610676"/>
            <a:ext cx="2335172" cy="2335172"/>
          </a:xfrm>
        </p:spPr>
      </p:pic>
      <p:sp>
        <p:nvSpPr>
          <p:cNvPr id="7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58670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Transmission</a:t>
            </a:r>
            <a:r>
              <a:rPr lang="tr-TR" dirty="0"/>
              <a:t> </a:t>
            </a:r>
            <a:r>
              <a:rPr lang="tr-TR" dirty="0" err="1"/>
              <a:t>Medium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B53A9E-1371-0F4B-A67B-CC7E5F740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82" y="2456742"/>
            <a:ext cx="6845300" cy="3175000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xmlns="" id="{F598B2C7-844B-A849-B6C1-58A4F28317DF}"/>
              </a:ext>
            </a:extLst>
          </p:cNvPr>
          <p:cNvSpPr txBox="1">
            <a:spLocks/>
          </p:cNvSpPr>
          <p:nvPr/>
        </p:nvSpPr>
        <p:spPr>
          <a:xfrm>
            <a:off x="919543" y="2489273"/>
            <a:ext cx="2529339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Wire</a:t>
            </a:r>
            <a:endParaRPr lang="tr-TR" dirty="0"/>
          </a:p>
          <a:p>
            <a:pPr algn="just"/>
            <a:r>
              <a:rPr lang="tr-TR" dirty="0" err="1"/>
              <a:t>Light</a:t>
            </a:r>
            <a:endParaRPr lang="tr-TR" dirty="0"/>
          </a:p>
          <a:p>
            <a:pPr algn="just"/>
            <a:r>
              <a:rPr lang="tr-TR" dirty="0" err="1"/>
              <a:t>Radio</a:t>
            </a:r>
            <a:r>
              <a:rPr lang="tr-TR" dirty="0"/>
              <a:t> </a:t>
            </a:r>
            <a:r>
              <a:rPr lang="tr-TR" dirty="0" err="1"/>
              <a:t>Wave</a:t>
            </a:r>
            <a:endParaRPr lang="tr-TR" dirty="0"/>
          </a:p>
          <a:p>
            <a:pPr algn="just"/>
            <a:r>
              <a:rPr lang="tr-TR" dirty="0" err="1"/>
              <a:t>Guided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Unguided</a:t>
            </a:r>
            <a:r>
              <a:rPr lang="tr-TR" dirty="0"/>
              <a:t> </a:t>
            </a:r>
            <a:r>
              <a:rPr lang="tr-TR" dirty="0" err="1"/>
              <a:t>media</a:t>
            </a:r>
            <a:endParaRPr lang="tr-TR" dirty="0"/>
          </a:p>
        </p:txBody>
      </p:sp>
      <p:sp>
        <p:nvSpPr>
          <p:cNvPr id="14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0361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Guided</a:t>
            </a:r>
            <a:r>
              <a:rPr lang="tr-TR" dirty="0"/>
              <a:t> Media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pic>
        <p:nvPicPr>
          <p:cNvPr id="14" name="Resim 2188" descr="thicknet">
            <a:extLst>
              <a:ext uri="{FF2B5EF4-FFF2-40B4-BE49-F238E27FC236}">
                <a16:creationId xmlns:a16="http://schemas.microsoft.com/office/drawing/2014/main" xmlns="" id="{9C266254-D29D-8445-8F75-BA9E1D546D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040" y="3047309"/>
            <a:ext cx="5403817" cy="2253017"/>
          </a:xfrm>
          <a:prstGeom prst="rect">
            <a:avLst/>
          </a:prstGeom>
          <a:noFill/>
        </p:spPr>
      </p:pic>
      <p:pic>
        <p:nvPicPr>
          <p:cNvPr id="17" name="Resim 28" descr="220px-ThicknetTransceiver">
            <a:extLst>
              <a:ext uri="{FF2B5EF4-FFF2-40B4-BE49-F238E27FC236}">
                <a16:creationId xmlns:a16="http://schemas.microsoft.com/office/drawing/2014/main" xmlns="" id="{B48B48C8-2111-1643-B75A-681AE6436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290" y="3047309"/>
            <a:ext cx="2354995" cy="222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Resim 30" descr="imagesCA6T4AOB">
            <a:extLst>
              <a:ext uri="{FF2B5EF4-FFF2-40B4-BE49-F238E27FC236}">
                <a16:creationId xmlns:a16="http://schemas.microsoft.com/office/drawing/2014/main" xmlns="" id="{1BE7F18B-FCAD-F44B-A5FC-9582732AD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914" y="2541419"/>
            <a:ext cx="3171955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Resim 31" descr="10Base5-AUI">
            <a:extLst>
              <a:ext uri="{FF2B5EF4-FFF2-40B4-BE49-F238E27FC236}">
                <a16:creationId xmlns:a16="http://schemas.microsoft.com/office/drawing/2014/main" xmlns="" id="{2D94F55F-64D0-5A47-9536-EE190C310A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658" y="2541419"/>
            <a:ext cx="2289629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Resim 2190" descr="rg58">
            <a:extLst>
              <a:ext uri="{FF2B5EF4-FFF2-40B4-BE49-F238E27FC236}">
                <a16:creationId xmlns:a16="http://schemas.microsoft.com/office/drawing/2014/main" xmlns="" id="{F9500F2A-C731-9245-8159-AFF659F27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59" y="5424825"/>
            <a:ext cx="10298483" cy="720000"/>
          </a:xfrm>
          <a:prstGeom prst="rect">
            <a:avLst/>
          </a:prstGeom>
          <a:noFill/>
        </p:spPr>
      </p:pic>
      <p:pic>
        <p:nvPicPr>
          <p:cNvPr id="23" name="Resim 33" descr="rfb1130">
            <a:extLst>
              <a:ext uri="{FF2B5EF4-FFF2-40B4-BE49-F238E27FC236}">
                <a16:creationId xmlns:a16="http://schemas.microsoft.com/office/drawing/2014/main" xmlns="" id="{8B1BF029-314E-B741-9D1A-D3DEC2064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71" y="3128029"/>
            <a:ext cx="2880000" cy="21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Resim 34" descr="10Base2">
            <a:extLst>
              <a:ext uri="{FF2B5EF4-FFF2-40B4-BE49-F238E27FC236}">
                <a16:creationId xmlns:a16="http://schemas.microsoft.com/office/drawing/2014/main" xmlns="" id="{40C6D8DC-85F2-274D-97DC-D0536F607D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40" y="2336873"/>
            <a:ext cx="2201040" cy="308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30015D-9909-7743-AA94-3099903555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35" y="2217791"/>
            <a:ext cx="6921500" cy="138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EE9B47B-A458-DF4D-8045-9709DB01F8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35" y="3772973"/>
            <a:ext cx="6921500" cy="1384300"/>
          </a:xfrm>
          <a:prstGeom prst="rect">
            <a:avLst/>
          </a:prstGeom>
        </p:spPr>
      </p:pic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xmlns="" id="{F598B2C7-844B-A849-B6C1-58A4F28317DF}"/>
              </a:ext>
            </a:extLst>
          </p:cNvPr>
          <p:cNvSpPr txBox="1">
            <a:spLocks/>
          </p:cNvSpPr>
          <p:nvPr/>
        </p:nvSpPr>
        <p:spPr>
          <a:xfrm>
            <a:off x="845849" y="2210077"/>
            <a:ext cx="10505314" cy="424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 err="1"/>
              <a:t>Coaxial</a:t>
            </a:r>
            <a:r>
              <a:rPr lang="tr-TR" dirty="0"/>
              <a:t> Cable</a:t>
            </a:r>
          </a:p>
          <a:p>
            <a:pPr lvl="1" algn="just"/>
            <a:r>
              <a:rPr lang="tr-TR" dirty="0"/>
              <a:t>AUI (</a:t>
            </a:r>
            <a:r>
              <a:rPr lang="tr-TR" dirty="0" err="1"/>
              <a:t>Attachement</a:t>
            </a:r>
            <a:r>
              <a:rPr lang="tr-TR" dirty="0"/>
              <a:t> </a:t>
            </a:r>
            <a:r>
              <a:rPr lang="tr-TR" dirty="0" err="1"/>
              <a:t>Unit</a:t>
            </a:r>
            <a:r>
              <a:rPr lang="tr-TR" dirty="0"/>
              <a:t> </a:t>
            </a:r>
            <a:r>
              <a:rPr lang="tr-TR" dirty="0" err="1"/>
              <a:t>Interface</a:t>
            </a:r>
            <a:r>
              <a:rPr lang="tr-TR" dirty="0"/>
              <a:t>)</a:t>
            </a:r>
          </a:p>
          <a:p>
            <a:pPr lvl="1" algn="just"/>
            <a:r>
              <a:rPr lang="tr-TR" dirty="0"/>
              <a:t>Ethernet</a:t>
            </a:r>
          </a:p>
          <a:p>
            <a:pPr lvl="1" algn="just"/>
            <a:r>
              <a:rPr lang="tr-TR" dirty="0" err="1"/>
              <a:t>Thick</a:t>
            </a:r>
            <a:r>
              <a:rPr lang="tr-TR" dirty="0"/>
              <a:t>: 10mm</a:t>
            </a:r>
          </a:p>
          <a:p>
            <a:pPr lvl="1" algn="just"/>
            <a:r>
              <a:rPr lang="tr-TR" dirty="0" err="1"/>
              <a:t>Thin</a:t>
            </a:r>
            <a:r>
              <a:rPr lang="tr-TR" dirty="0"/>
              <a:t>: 5mm</a:t>
            </a:r>
            <a:endParaRPr lang="x-none" dirty="0"/>
          </a:p>
          <a:p>
            <a:pPr algn="just"/>
            <a:r>
              <a:rPr lang="tr-TR" dirty="0" err="1"/>
              <a:t>Twisted</a:t>
            </a:r>
            <a:r>
              <a:rPr lang="tr-TR" dirty="0"/>
              <a:t> </a:t>
            </a:r>
            <a:r>
              <a:rPr lang="tr-TR" dirty="0" err="1"/>
              <a:t>pair</a:t>
            </a:r>
            <a:endParaRPr lang="tr-TR" dirty="0"/>
          </a:p>
          <a:p>
            <a:pPr lvl="1" algn="just"/>
            <a:r>
              <a:rPr lang="tr-TR" dirty="0"/>
              <a:t>DGM (Data Grade </a:t>
            </a:r>
            <a:r>
              <a:rPr lang="tr-TR" dirty="0" err="1"/>
              <a:t>Medium</a:t>
            </a:r>
            <a:r>
              <a:rPr lang="tr-TR" dirty="0"/>
              <a:t>)</a:t>
            </a:r>
          </a:p>
          <a:p>
            <a:pPr lvl="1" algn="just"/>
            <a:r>
              <a:rPr lang="tr-TR" dirty="0" err="1"/>
              <a:t>CATs</a:t>
            </a:r>
            <a:endParaRPr lang="tr-TR" dirty="0"/>
          </a:p>
          <a:p>
            <a:pPr lvl="1" algn="just"/>
            <a:r>
              <a:rPr lang="tr-TR" dirty="0"/>
              <a:t>2-12 </a:t>
            </a:r>
            <a:r>
              <a:rPr lang="tr-TR" dirty="0" err="1"/>
              <a:t>twist</a:t>
            </a:r>
            <a:r>
              <a:rPr lang="tr-TR" dirty="0"/>
              <a:t>/step</a:t>
            </a:r>
          </a:p>
          <a:p>
            <a:pPr lvl="1" algn="just"/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Colors</a:t>
            </a:r>
            <a:endParaRPr lang="tr-TR" dirty="0"/>
          </a:p>
          <a:p>
            <a:pPr lvl="1" algn="just"/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3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:</a:t>
            </a:r>
          </a:p>
          <a:p>
            <a:pPr lvl="2" algn="just"/>
            <a:r>
              <a:rPr lang="tr-TR" dirty="0"/>
              <a:t>UTP (</a:t>
            </a:r>
            <a:r>
              <a:rPr lang="tr-TR" dirty="0" err="1"/>
              <a:t>Unshielded</a:t>
            </a:r>
            <a:r>
              <a:rPr lang="tr-TR" dirty="0"/>
              <a:t> </a:t>
            </a:r>
            <a:r>
              <a:rPr lang="tr-TR" dirty="0" err="1"/>
              <a:t>Twisted</a:t>
            </a:r>
            <a:r>
              <a:rPr lang="tr-TR" dirty="0"/>
              <a:t> </a:t>
            </a:r>
            <a:r>
              <a:rPr lang="tr-TR" dirty="0" err="1"/>
              <a:t>Pair</a:t>
            </a:r>
            <a:r>
              <a:rPr lang="tr-TR" dirty="0"/>
              <a:t>)</a:t>
            </a:r>
          </a:p>
          <a:p>
            <a:pPr lvl="3" algn="just"/>
            <a:r>
              <a:rPr lang="tr-TR" dirty="0"/>
              <a:t>100m = 90m + 10m</a:t>
            </a:r>
          </a:p>
          <a:p>
            <a:pPr lvl="2" algn="just"/>
            <a:r>
              <a:rPr lang="tr-TR" dirty="0" err="1"/>
              <a:t>ScTP</a:t>
            </a:r>
            <a:r>
              <a:rPr lang="tr-TR" dirty="0"/>
              <a:t>/FTP (</a:t>
            </a:r>
            <a:r>
              <a:rPr lang="tr-TR" dirty="0" err="1"/>
              <a:t>Screened</a:t>
            </a:r>
            <a:r>
              <a:rPr lang="tr-TR" dirty="0"/>
              <a:t> </a:t>
            </a:r>
            <a:r>
              <a:rPr lang="tr-TR" dirty="0" err="1"/>
              <a:t>Twisted</a:t>
            </a:r>
            <a:r>
              <a:rPr lang="tr-TR" dirty="0"/>
              <a:t> </a:t>
            </a:r>
            <a:r>
              <a:rPr lang="tr-TR" dirty="0" err="1"/>
              <a:t>Pair</a:t>
            </a:r>
            <a:r>
              <a:rPr lang="tr-TR" dirty="0"/>
              <a:t>/</a:t>
            </a:r>
            <a:r>
              <a:rPr lang="tr-TR" dirty="0" err="1"/>
              <a:t>Foiled</a:t>
            </a:r>
            <a:r>
              <a:rPr lang="tr-TR" dirty="0"/>
              <a:t> </a:t>
            </a:r>
            <a:r>
              <a:rPr lang="tr-TR" dirty="0" err="1"/>
              <a:t>Twisted</a:t>
            </a:r>
            <a:r>
              <a:rPr lang="tr-TR" dirty="0"/>
              <a:t> </a:t>
            </a:r>
            <a:r>
              <a:rPr lang="tr-TR" dirty="0" err="1"/>
              <a:t>Pair</a:t>
            </a:r>
            <a:r>
              <a:rPr lang="tr-TR" dirty="0"/>
              <a:t>)</a:t>
            </a:r>
          </a:p>
          <a:p>
            <a:pPr lvl="2" algn="just"/>
            <a:r>
              <a:rPr lang="tr-TR" dirty="0"/>
              <a:t>STP (</a:t>
            </a:r>
            <a:r>
              <a:rPr lang="tr-TR" dirty="0" err="1"/>
              <a:t>Shielded</a:t>
            </a:r>
            <a:r>
              <a:rPr lang="tr-TR" dirty="0"/>
              <a:t> </a:t>
            </a:r>
            <a:r>
              <a:rPr lang="tr-TR" dirty="0" err="1"/>
              <a:t>Twisted</a:t>
            </a:r>
            <a:r>
              <a:rPr lang="tr-TR" dirty="0"/>
              <a:t> </a:t>
            </a:r>
            <a:r>
              <a:rPr lang="tr-TR" dirty="0" err="1"/>
              <a:t>Pair</a:t>
            </a:r>
            <a:r>
              <a:rPr lang="tr-TR" dirty="0"/>
              <a:t>)</a:t>
            </a:r>
          </a:p>
          <a:p>
            <a:pPr lvl="2" algn="just"/>
            <a:endParaRPr lang="tr-TR" dirty="0"/>
          </a:p>
          <a:p>
            <a:pPr lvl="1" algn="just"/>
            <a:endParaRPr lang="tr-TR" dirty="0"/>
          </a:p>
          <a:p>
            <a:pPr lvl="1" algn="just"/>
            <a:endParaRPr lang="tr-TR" dirty="0"/>
          </a:p>
          <a:p>
            <a:pPr lvl="1" algn="just"/>
            <a:endParaRPr lang="tr-TR" dirty="0"/>
          </a:p>
        </p:txBody>
      </p:sp>
      <p:pic>
        <p:nvPicPr>
          <p:cNvPr id="34" name="Resim 35">
            <a:extLst>
              <a:ext uri="{FF2B5EF4-FFF2-40B4-BE49-F238E27FC236}">
                <a16:creationId xmlns:a16="http://schemas.microsoft.com/office/drawing/2014/main" xmlns="" id="{298224A5-64C9-F24F-BB15-936C0BB708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01" y="2818649"/>
            <a:ext cx="4320000" cy="197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Resim 36">
            <a:extLst>
              <a:ext uri="{FF2B5EF4-FFF2-40B4-BE49-F238E27FC236}">
                <a16:creationId xmlns:a16="http://schemas.microsoft.com/office/drawing/2014/main" xmlns="" id="{BC57A8CB-4080-524D-ADB9-1DA13747CF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51" y="2818202"/>
            <a:ext cx="4320000" cy="15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Resim 37">
            <a:extLst>
              <a:ext uri="{FF2B5EF4-FFF2-40B4-BE49-F238E27FC236}">
                <a16:creationId xmlns:a16="http://schemas.microsoft.com/office/drawing/2014/main" xmlns="" id="{51B9C100-F09E-434F-8B12-29AB0EC5BD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906" y="2826925"/>
            <a:ext cx="4320000" cy="17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Resim 41">
            <a:extLst>
              <a:ext uri="{FF2B5EF4-FFF2-40B4-BE49-F238E27FC236}">
                <a16:creationId xmlns:a16="http://schemas.microsoft.com/office/drawing/2014/main" xmlns="" id="{2105F820-C2F8-584C-925D-3EF3916DB9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600" y="2192653"/>
            <a:ext cx="2880000" cy="242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Resim 40">
            <a:extLst>
              <a:ext uri="{FF2B5EF4-FFF2-40B4-BE49-F238E27FC236}">
                <a16:creationId xmlns:a16="http://schemas.microsoft.com/office/drawing/2014/main" xmlns="" id="{A861A510-CD76-D849-A06D-C656909E93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695" y="2188617"/>
            <a:ext cx="2880000" cy="240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Resim 39" descr="UTP">
            <a:extLst>
              <a:ext uri="{FF2B5EF4-FFF2-40B4-BE49-F238E27FC236}">
                <a16:creationId xmlns:a16="http://schemas.microsoft.com/office/drawing/2014/main" xmlns="" id="{B9372060-4F95-C546-A978-D43376F236F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841" y="4621128"/>
            <a:ext cx="216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Resim 38" descr="10BaseT">
            <a:extLst>
              <a:ext uri="{FF2B5EF4-FFF2-40B4-BE49-F238E27FC236}">
                <a16:creationId xmlns:a16="http://schemas.microsoft.com/office/drawing/2014/main" xmlns="" id="{82D92BDA-16A4-3D4C-B47F-DCB591E269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821" y="2190785"/>
            <a:ext cx="2160000" cy="341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27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33620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Guided</a:t>
            </a:r>
            <a:r>
              <a:rPr lang="tr-TR" dirty="0"/>
              <a:t> Media – </a:t>
            </a:r>
            <a:r>
              <a:rPr lang="tr-TR" dirty="0" err="1"/>
              <a:t>Con’t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xmlns="" id="{F598B2C7-844B-A849-B6C1-58A4F28317DF}"/>
              </a:ext>
            </a:extLst>
          </p:cNvPr>
          <p:cNvSpPr txBox="1">
            <a:spLocks/>
          </p:cNvSpPr>
          <p:nvPr/>
        </p:nvSpPr>
        <p:spPr>
          <a:xfrm>
            <a:off x="767143" y="2176179"/>
            <a:ext cx="12626128" cy="424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dirty="0"/>
              <a:t>UTP </a:t>
            </a:r>
            <a:r>
              <a:rPr lang="tr-TR" dirty="0" err="1"/>
              <a:t>cables</a:t>
            </a:r>
            <a:r>
              <a:rPr lang="tr-TR" dirty="0"/>
              <a:t> </a:t>
            </a:r>
            <a:r>
              <a:rPr lang="tr-TR" dirty="0" err="1"/>
              <a:t>category</a:t>
            </a:r>
            <a:r>
              <a:rPr lang="tr-TR" dirty="0"/>
              <a:t> </a:t>
            </a:r>
            <a:r>
              <a:rPr lang="tr-TR" dirty="0" err="1"/>
              <a:t>criterias</a:t>
            </a:r>
            <a:r>
              <a:rPr lang="tr-TR" dirty="0"/>
              <a:t>:</a:t>
            </a:r>
          </a:p>
          <a:p>
            <a:pPr lvl="1" algn="just"/>
            <a:r>
              <a:rPr lang="tr-TR" dirty="0" err="1"/>
              <a:t>Signal</a:t>
            </a:r>
            <a:r>
              <a:rPr lang="tr-TR" dirty="0"/>
              <a:t> </a:t>
            </a:r>
            <a:r>
              <a:rPr lang="tr-TR" dirty="0" err="1"/>
              <a:t>Frequency</a:t>
            </a:r>
            <a:endParaRPr lang="tr-TR" dirty="0"/>
          </a:p>
          <a:p>
            <a:pPr lvl="1" algn="just"/>
            <a:r>
              <a:rPr lang="tr-TR" dirty="0" err="1"/>
              <a:t>Wire</a:t>
            </a:r>
            <a:r>
              <a:rPr lang="tr-TR" dirty="0"/>
              <a:t> </a:t>
            </a:r>
            <a:r>
              <a:rPr lang="tr-TR" dirty="0" err="1"/>
              <a:t>lenght</a:t>
            </a:r>
            <a:endParaRPr lang="tr-TR" dirty="0"/>
          </a:p>
          <a:p>
            <a:pPr lvl="1"/>
            <a:r>
              <a:rPr lang="en-US" dirty="0"/>
              <a:t>Correct connections</a:t>
            </a:r>
          </a:p>
          <a:p>
            <a:pPr lvl="1"/>
            <a:r>
              <a:rPr lang="tr-TR" dirty="0" err="1"/>
              <a:t>Attenuation</a:t>
            </a:r>
            <a:r>
              <a:rPr lang="x-none" dirty="0"/>
              <a:t> </a:t>
            </a:r>
          </a:p>
          <a:p>
            <a:pPr lvl="1"/>
            <a:r>
              <a:rPr lang="tr-TR" dirty="0"/>
              <a:t>NEXT (</a:t>
            </a:r>
            <a:r>
              <a:rPr lang="tr-TR" dirty="0" err="1"/>
              <a:t>Near-End</a:t>
            </a:r>
            <a:r>
              <a:rPr lang="tr-TR" dirty="0"/>
              <a:t> </a:t>
            </a:r>
            <a:r>
              <a:rPr lang="tr-TR" dirty="0" err="1"/>
              <a:t>Crosstalk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PSNEXT (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Sum</a:t>
            </a:r>
            <a:r>
              <a:rPr lang="tr-TR" dirty="0"/>
              <a:t> NEXT)</a:t>
            </a:r>
          </a:p>
          <a:p>
            <a:pPr lvl="1"/>
            <a:r>
              <a:rPr lang="tr-TR" dirty="0"/>
              <a:t>FEXT (Far-</a:t>
            </a:r>
            <a:r>
              <a:rPr lang="tr-TR" dirty="0" err="1"/>
              <a:t>End</a:t>
            </a:r>
            <a:r>
              <a:rPr lang="tr-TR" dirty="0"/>
              <a:t> </a:t>
            </a:r>
            <a:r>
              <a:rPr lang="tr-TR" dirty="0" err="1"/>
              <a:t>Crosstalk</a:t>
            </a:r>
            <a:r>
              <a:rPr lang="tr-TR" dirty="0"/>
              <a:t>)</a:t>
            </a:r>
          </a:p>
          <a:p>
            <a:pPr lvl="1"/>
            <a:r>
              <a:rPr lang="tr-TR" dirty="0"/>
              <a:t>ELFEXT (</a:t>
            </a:r>
            <a:r>
              <a:rPr lang="tr-TR" dirty="0" err="1"/>
              <a:t>Equal</a:t>
            </a:r>
            <a:r>
              <a:rPr lang="tr-TR" dirty="0"/>
              <a:t> Level FEXT) </a:t>
            </a:r>
          </a:p>
          <a:p>
            <a:pPr lvl="1"/>
            <a:r>
              <a:rPr lang="tr-TR" dirty="0"/>
              <a:t>PSELFEXT (</a:t>
            </a:r>
            <a:r>
              <a:rPr lang="tr-TR" dirty="0" err="1"/>
              <a:t>Power</a:t>
            </a:r>
            <a:r>
              <a:rPr lang="tr-TR" dirty="0"/>
              <a:t> </a:t>
            </a:r>
            <a:r>
              <a:rPr lang="tr-TR" dirty="0" err="1"/>
              <a:t>Sum</a:t>
            </a:r>
            <a:r>
              <a:rPr lang="tr-TR" dirty="0"/>
              <a:t> ELFEXT) </a:t>
            </a:r>
          </a:p>
          <a:p>
            <a:r>
              <a:rPr lang="x-none" dirty="0"/>
              <a:t>CAT 5e</a:t>
            </a:r>
          </a:p>
          <a:p>
            <a:pPr lvl="1"/>
            <a:r>
              <a:rPr lang="tr-TR" dirty="0" err="1"/>
              <a:t>gigabit</a:t>
            </a:r>
            <a:r>
              <a:rPr lang="tr-TR" dirty="0"/>
              <a:t> Ethernet</a:t>
            </a:r>
          </a:p>
          <a:p>
            <a:pPr lvl="1"/>
            <a:r>
              <a:rPr lang="en-US" dirty="0"/>
              <a:t>4 pieces of 2</a:t>
            </a:r>
          </a:p>
          <a:p>
            <a:pPr lvl="1"/>
            <a:r>
              <a:rPr lang="tr-TR" dirty="0" err="1"/>
              <a:t>Propagation</a:t>
            </a:r>
            <a:r>
              <a:rPr lang="tr-TR" dirty="0"/>
              <a:t> </a:t>
            </a:r>
            <a:r>
              <a:rPr lang="tr-TR" dirty="0" err="1"/>
              <a:t>delay</a:t>
            </a:r>
            <a:r>
              <a:rPr lang="x-none" dirty="0"/>
              <a:t> </a:t>
            </a:r>
          </a:p>
          <a:p>
            <a:pPr lvl="2"/>
            <a:r>
              <a:rPr lang="tr-TR" dirty="0" err="1"/>
              <a:t>Skew</a:t>
            </a:r>
            <a:r>
              <a:rPr lang="x-none" dirty="0"/>
              <a:t> </a:t>
            </a:r>
          </a:p>
          <a:p>
            <a:pPr lvl="3"/>
            <a:r>
              <a:rPr lang="x-none" dirty="0"/>
              <a:t>Fastest - Slowest</a:t>
            </a:r>
          </a:p>
          <a:p>
            <a:pPr lvl="1"/>
            <a:endParaRPr lang="en-US" dirty="0"/>
          </a:p>
          <a:p>
            <a:pPr lvl="1" algn="just"/>
            <a:endParaRPr lang="tr-TR" dirty="0"/>
          </a:p>
          <a:p>
            <a:pPr lvl="1" algn="just"/>
            <a:endParaRPr lang="tr-T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8EF7570-421A-C143-9EC2-5D98410C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35" y="2663408"/>
            <a:ext cx="5040000" cy="3178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D11F04-B3E9-4C41-A856-3E5059693C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33" y="2906074"/>
            <a:ext cx="6563285" cy="25435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6D7A4B8-FE52-244A-91C4-028978857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02" y="2067772"/>
            <a:ext cx="3600000" cy="19302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91B1960-E9B1-554C-8F61-0C0683BE8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367" y="4272057"/>
            <a:ext cx="3600000" cy="2272380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9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46972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Classification</a:t>
            </a:r>
            <a:r>
              <a:rPr lang="tr-TR" dirty="0"/>
              <a:t> of UTP </a:t>
            </a:r>
            <a:r>
              <a:rPr lang="tr-TR" dirty="0" err="1"/>
              <a:t>Cables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BB533ED-0733-204B-85EE-37D126939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1" y="1997084"/>
            <a:ext cx="9330258" cy="4602318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1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86185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Guided</a:t>
            </a:r>
            <a:r>
              <a:rPr lang="tr-TR" dirty="0"/>
              <a:t> Media – Fiber </a:t>
            </a:r>
            <a:r>
              <a:rPr lang="tr-TR" dirty="0" err="1"/>
              <a:t>Optic</a:t>
            </a:r>
            <a:r>
              <a:rPr lang="tr-TR" dirty="0"/>
              <a:t> </a:t>
            </a:r>
            <a:r>
              <a:rPr lang="tr-TR" dirty="0" err="1"/>
              <a:t>Cabels</a:t>
            </a:r>
            <a:endParaRPr lang="tr-TR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90E75E46-E916-9346-B562-A07B68C36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088" y="34316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67D28E0C-9D3F-394A-AD05-1AAA4D01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sp>
        <p:nvSpPr>
          <p:cNvPr id="18" name="İçerik Yer Tutucusu 2">
            <a:extLst>
              <a:ext uri="{FF2B5EF4-FFF2-40B4-BE49-F238E27FC236}">
                <a16:creationId xmlns:a16="http://schemas.microsoft.com/office/drawing/2014/main" xmlns="" id="{C9289067-4EA2-EE41-AF9D-BDACADADFB8D}"/>
              </a:ext>
            </a:extLst>
          </p:cNvPr>
          <p:cNvSpPr txBox="1">
            <a:spLocks/>
          </p:cNvSpPr>
          <p:nvPr/>
        </p:nvSpPr>
        <p:spPr>
          <a:xfrm>
            <a:off x="767143" y="2336873"/>
            <a:ext cx="10971775" cy="424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21" name="İçerik Yer Tutucusu 2">
            <a:extLst>
              <a:ext uri="{FF2B5EF4-FFF2-40B4-BE49-F238E27FC236}">
                <a16:creationId xmlns:a16="http://schemas.microsoft.com/office/drawing/2014/main" xmlns="" id="{371C8042-3857-8C4F-ADCE-52A58F3B9CAE}"/>
              </a:ext>
            </a:extLst>
          </p:cNvPr>
          <p:cNvSpPr txBox="1">
            <a:spLocks/>
          </p:cNvSpPr>
          <p:nvPr/>
        </p:nvSpPr>
        <p:spPr>
          <a:xfrm>
            <a:off x="568074" y="2210077"/>
            <a:ext cx="10584020" cy="424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trike="sngStrike" dirty="0" err="1"/>
              <a:t>Coaxial</a:t>
            </a:r>
            <a:r>
              <a:rPr lang="tr-TR" strike="sngStrike" dirty="0"/>
              <a:t> </a:t>
            </a:r>
            <a:r>
              <a:rPr lang="tr-TR" strike="sngStrike" dirty="0" err="1"/>
              <a:t>Cables</a:t>
            </a:r>
            <a:endParaRPr lang="tr-TR" strike="sngStrike" dirty="0"/>
          </a:p>
          <a:p>
            <a:pPr algn="just"/>
            <a:r>
              <a:rPr lang="tr-TR" strike="sngStrike" dirty="0" err="1"/>
              <a:t>Twisted</a:t>
            </a:r>
            <a:r>
              <a:rPr lang="tr-TR" strike="sngStrike" dirty="0"/>
              <a:t> </a:t>
            </a:r>
            <a:r>
              <a:rPr lang="tr-TR" strike="sngStrike" dirty="0" err="1"/>
              <a:t>Pair</a:t>
            </a:r>
            <a:r>
              <a:rPr lang="tr-TR" strike="sngStrike" dirty="0"/>
              <a:t> </a:t>
            </a:r>
            <a:r>
              <a:rPr lang="tr-TR" strike="sngStrike" dirty="0" err="1"/>
              <a:t>Cables</a:t>
            </a:r>
            <a:endParaRPr lang="tr-TR" strike="sngStrike" dirty="0"/>
          </a:p>
          <a:p>
            <a:pPr algn="just"/>
            <a:r>
              <a:rPr lang="tr-TR" dirty="0"/>
              <a:t>Fiber </a:t>
            </a:r>
            <a:r>
              <a:rPr lang="tr-TR" dirty="0" err="1"/>
              <a:t>Optic</a:t>
            </a:r>
            <a:r>
              <a:rPr lang="tr-TR" dirty="0"/>
              <a:t> </a:t>
            </a:r>
            <a:r>
              <a:rPr lang="tr-TR" dirty="0" err="1"/>
              <a:t>Cables</a:t>
            </a:r>
            <a:endParaRPr lang="tr-TR" dirty="0"/>
          </a:p>
          <a:p>
            <a:pPr lvl="1" algn="just"/>
            <a:r>
              <a:rPr lang="tr-TR" dirty="0"/>
              <a:t>300.000 km/</a:t>
            </a:r>
            <a:r>
              <a:rPr lang="tr-TR" dirty="0" err="1"/>
              <a:t>sec</a:t>
            </a:r>
            <a:endParaRPr lang="tr-TR" dirty="0"/>
          </a:p>
          <a:p>
            <a:pPr lvl="1" algn="just"/>
            <a:r>
              <a:rPr lang="tr-TR" dirty="0"/>
              <a:t>&gt;= 100 </a:t>
            </a:r>
            <a:r>
              <a:rPr lang="tr-TR" dirty="0" err="1"/>
              <a:t>Gbps</a:t>
            </a:r>
            <a:r>
              <a:rPr lang="tr-TR" dirty="0"/>
              <a:t> (</a:t>
            </a:r>
            <a:r>
              <a:rPr lang="tr-TR" dirty="0" err="1"/>
              <a:t>reached</a:t>
            </a:r>
            <a:r>
              <a:rPr lang="tr-TR" dirty="0"/>
              <a:t> 500 </a:t>
            </a:r>
            <a:r>
              <a:rPr lang="tr-TR" dirty="0" err="1"/>
              <a:t>Gpbs</a:t>
            </a:r>
            <a:r>
              <a:rPr lang="tr-TR" dirty="0"/>
              <a:t>)</a:t>
            </a:r>
          </a:p>
          <a:p>
            <a:pPr lvl="1" algn="just"/>
            <a:r>
              <a:rPr lang="tr-TR" dirty="0" err="1"/>
              <a:t>Core</a:t>
            </a:r>
            <a:endParaRPr lang="tr-TR" dirty="0"/>
          </a:p>
          <a:p>
            <a:pPr lvl="1" algn="just"/>
            <a:r>
              <a:rPr lang="tr-TR" dirty="0" err="1"/>
              <a:t>Cladding</a:t>
            </a:r>
            <a:r>
              <a:rPr lang="x-none" dirty="0"/>
              <a:t> </a:t>
            </a:r>
          </a:p>
          <a:p>
            <a:pPr lvl="1" algn="just"/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buffer</a:t>
            </a:r>
            <a:r>
              <a:rPr lang="x-none" dirty="0"/>
              <a:t> </a:t>
            </a:r>
          </a:p>
          <a:p>
            <a:pPr lvl="1" algn="just"/>
            <a:r>
              <a:rPr lang="tr-TR" dirty="0" err="1"/>
              <a:t>Secondary</a:t>
            </a:r>
            <a:r>
              <a:rPr lang="tr-TR" dirty="0"/>
              <a:t> </a:t>
            </a:r>
            <a:r>
              <a:rPr lang="tr-TR" dirty="0" err="1"/>
              <a:t>buffer</a:t>
            </a:r>
            <a:endParaRPr lang="tr-TR" dirty="0"/>
          </a:p>
          <a:p>
            <a:pPr lvl="1" algn="just"/>
            <a:r>
              <a:rPr lang="tr-TR" dirty="0" err="1"/>
              <a:t>Armor</a:t>
            </a:r>
            <a:r>
              <a:rPr lang="x-none" dirty="0"/>
              <a:t> </a:t>
            </a:r>
          </a:p>
          <a:p>
            <a:pPr lvl="1" algn="just"/>
            <a:r>
              <a:rPr lang="x-none" dirty="0"/>
              <a:t>Plastic Shield </a:t>
            </a:r>
          </a:p>
          <a:p>
            <a:pPr algn="just"/>
            <a:r>
              <a:rPr lang="tr-TR" dirty="0"/>
              <a:t>SMF (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Mode</a:t>
            </a:r>
            <a:r>
              <a:rPr lang="tr-TR" dirty="0"/>
              <a:t> Fiber)</a:t>
            </a:r>
          </a:p>
          <a:p>
            <a:pPr algn="just"/>
            <a:r>
              <a:rPr lang="tr-TR" dirty="0"/>
              <a:t>MMF (Multi </a:t>
            </a:r>
            <a:r>
              <a:rPr lang="tr-TR" dirty="0" err="1"/>
              <a:t>Mode</a:t>
            </a:r>
            <a:r>
              <a:rPr lang="tr-TR" dirty="0"/>
              <a:t> Fiber) </a:t>
            </a:r>
          </a:p>
          <a:p>
            <a:pPr algn="just"/>
            <a:endParaRPr lang="tr-TR" dirty="0"/>
          </a:p>
        </p:txBody>
      </p:sp>
      <p:pic>
        <p:nvPicPr>
          <p:cNvPr id="10" name="Resim 9454">
            <a:extLst>
              <a:ext uri="{FF2B5EF4-FFF2-40B4-BE49-F238E27FC236}">
                <a16:creationId xmlns:a16="http://schemas.microsoft.com/office/drawing/2014/main" xmlns="" id="{668D1845-76D0-1E4A-AFFE-15B0F55D0E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05" y="2275280"/>
            <a:ext cx="5150654" cy="3569708"/>
          </a:xfrm>
          <a:prstGeom prst="rect">
            <a:avLst/>
          </a:prstGeom>
        </p:spPr>
      </p:pic>
      <p:pic>
        <p:nvPicPr>
          <p:cNvPr id="7" name="Resim 9">
            <a:extLst>
              <a:ext uri="{FF2B5EF4-FFF2-40B4-BE49-F238E27FC236}">
                <a16:creationId xmlns:a16="http://schemas.microsoft.com/office/drawing/2014/main" xmlns="" id="{77B86469-520E-4B40-AE12-04D34F5B0D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43" y="1582470"/>
            <a:ext cx="5099314" cy="5431547"/>
          </a:xfrm>
          <a:prstGeom prst="rect">
            <a:avLst/>
          </a:prstGeom>
        </p:spPr>
      </p:pic>
      <p:sp>
        <p:nvSpPr>
          <p:cNvPr id="11" name="Metin kutusu 4">
            <a:extLst>
              <a:ext uri="{FF2B5EF4-FFF2-40B4-BE49-F238E27FC236}">
                <a16:creationId xmlns="" xmlns:a16="http://schemas.microsoft.com/office/drawing/2014/main" id="{551E48AB-E4D1-3D40-A991-1CF10D903EC4}"/>
              </a:ext>
            </a:extLst>
          </p:cNvPr>
          <p:cNvSpPr txBox="1"/>
          <p:nvPr/>
        </p:nvSpPr>
        <p:spPr>
          <a:xfrm>
            <a:off x="10481912" y="551211"/>
            <a:ext cx="1799924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r-TR" dirty="0"/>
              <a:t>BLM3051</a:t>
            </a:r>
          </a:p>
          <a:p>
            <a:pPr algn="ctr"/>
            <a:r>
              <a:rPr lang="tr-TR" dirty="0"/>
              <a:t>Data </a:t>
            </a:r>
            <a:r>
              <a:rPr lang="tr-TR" dirty="0" smtClean="0"/>
              <a:t>Communication and Computer Network - </a:t>
            </a:r>
            <a:r>
              <a:rPr lang="tr-TR" dirty="0"/>
              <a:t>4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xmlns="" id="{9E448760-493E-44BC-B40E-D932D74019BD}"/>
              </a:ext>
            </a:extLst>
          </p:cNvPr>
          <p:cNvSpPr txBox="1"/>
          <p:nvPr/>
        </p:nvSpPr>
        <p:spPr>
          <a:xfrm>
            <a:off x="22576" y="6581001"/>
            <a:ext cx="12169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200" dirty="0" smtClean="0"/>
              <a:t>Dr. </a:t>
            </a:r>
            <a:r>
              <a:rPr lang="tr-TR" sz="1200" dirty="0" err="1" smtClean="0"/>
              <a:t>Öğr</a:t>
            </a:r>
            <a:r>
              <a:rPr lang="tr-TR" sz="1200" dirty="0" smtClean="0"/>
              <a:t>. Üyesi </a:t>
            </a:r>
            <a:r>
              <a:rPr lang="tr-TR" sz="1200" dirty="0"/>
              <a:t>Furkan </a:t>
            </a:r>
            <a:r>
              <a:rPr lang="tr-TR" sz="1200" dirty="0" smtClean="0"/>
              <a:t>ÇAKMAK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343505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{48F77DEF-BCCD-7A47-BD22-084FBB65EBAF}tf10001057</Template>
  <TotalTime>3066</TotalTime>
  <Words>2160</Words>
  <Application>Microsoft Office PowerPoint</Application>
  <PresentationFormat>Geniş ekran</PresentationFormat>
  <Paragraphs>534</Paragraphs>
  <Slides>42</Slides>
  <Notes>41</Notes>
  <HiddenSlides>1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Symbol</vt:lpstr>
      <vt:lpstr>Times New Roman</vt:lpstr>
      <vt:lpstr>Trebuchet MS</vt:lpstr>
      <vt:lpstr>Berlin</vt:lpstr>
      <vt:lpstr>Data Communication and Computer Network BLM3051</vt:lpstr>
      <vt:lpstr>Lecture Information Form - Weekly Subjects</vt:lpstr>
      <vt:lpstr>DTE-DCE Interfaces</vt:lpstr>
      <vt:lpstr>DTE-DCE Interfaces – Con’t</vt:lpstr>
      <vt:lpstr>Transmission Medium</vt:lpstr>
      <vt:lpstr>Guided Media</vt:lpstr>
      <vt:lpstr>Guided Media – Con’t</vt:lpstr>
      <vt:lpstr>Classification of UTP Cables</vt:lpstr>
      <vt:lpstr>Guided Media – Fiber Optic Cabels</vt:lpstr>
      <vt:lpstr>Guided Media – Fiber Optic Cabels – Con’t</vt:lpstr>
      <vt:lpstr>Guided Media – Fiber Optic Cabels – Con’t</vt:lpstr>
      <vt:lpstr>Guided Media – Fiber Optic Cabels – Con’t</vt:lpstr>
      <vt:lpstr>Guided Media – Fiber Optic Cabels – Con’t</vt:lpstr>
      <vt:lpstr>Advantages of Fiber Optic Cables over Copper Cables</vt:lpstr>
      <vt:lpstr>Things to Consider When using Fiber Optic Cables</vt:lpstr>
      <vt:lpstr>Unguided Media</vt:lpstr>
      <vt:lpstr>Unguided Media - Radio Frequency</vt:lpstr>
      <vt:lpstr>Unguided Media - Microwaves</vt:lpstr>
      <vt:lpstr>Unguided Media - Infra Red</vt:lpstr>
      <vt:lpstr>Comparison of Transmission Medium</vt:lpstr>
      <vt:lpstr>Could There be an Alternative Option in Data Transmission?</vt:lpstr>
      <vt:lpstr>Multiplexing</vt:lpstr>
      <vt:lpstr>Multiplexing Technics</vt:lpstr>
      <vt:lpstr>FDM (Frequency Division Multiplexing)</vt:lpstr>
      <vt:lpstr>WDM (Wavelength Division Multiplexing)</vt:lpstr>
      <vt:lpstr>TDM (Time Division Multiplexing) </vt:lpstr>
      <vt:lpstr>Synchronous TDM</vt:lpstr>
      <vt:lpstr>Synchronous TDM – Con’t</vt:lpstr>
      <vt:lpstr>Asynchronous TDM</vt:lpstr>
      <vt:lpstr>Error Detection and Correction Techniques</vt:lpstr>
      <vt:lpstr>Error Types</vt:lpstr>
      <vt:lpstr>Error Detection</vt:lpstr>
      <vt:lpstr>VRC (Vertical Redundency Code)</vt:lpstr>
      <vt:lpstr>LRC (Longitudial Redundency Code)</vt:lpstr>
      <vt:lpstr>CRC (Cyclic Redundency Check) </vt:lpstr>
      <vt:lpstr>CRC (Cyclic Redundency Check) - Con’t </vt:lpstr>
      <vt:lpstr>Checksum </vt:lpstr>
      <vt:lpstr>Checksum - Con’t</vt:lpstr>
      <vt:lpstr>Error Correction</vt:lpstr>
      <vt:lpstr>Hamming Code</vt:lpstr>
      <vt:lpstr>Hamming Code – Con’t</vt:lpstr>
      <vt:lpstr>Thank you for your listening.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 Seviye Programlama BLM2021</dc:title>
  <dc:subject/>
  <dc:creator>Furkan Çakmak</dc:creator>
  <cp:keywords/>
  <dc:description/>
  <cp:lastModifiedBy>FÇ</cp:lastModifiedBy>
  <cp:revision>275</cp:revision>
  <cp:lastPrinted>2020-09-29T13:15:23Z</cp:lastPrinted>
  <dcterms:created xsi:type="dcterms:W3CDTF">2018-09-21T17:55:59Z</dcterms:created>
  <dcterms:modified xsi:type="dcterms:W3CDTF">2024-01-31T11:25:15Z</dcterms:modified>
  <cp:category/>
</cp:coreProperties>
</file>